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4" r:id="rId1"/>
    <p:sldMasterId id="2147483852" r:id="rId2"/>
    <p:sldMasterId id="2147483870" r:id="rId3"/>
  </p:sldMasterIdLst>
  <p:notesMasterIdLst>
    <p:notesMasterId r:id="rId46"/>
  </p:notesMasterIdLst>
  <p:sldIdLst>
    <p:sldId id="271" r:id="rId4"/>
    <p:sldId id="273" r:id="rId5"/>
    <p:sldId id="274" r:id="rId6"/>
    <p:sldId id="275" r:id="rId7"/>
    <p:sldId id="276" r:id="rId8"/>
    <p:sldId id="277" r:id="rId9"/>
    <p:sldId id="278" r:id="rId10"/>
    <p:sldId id="292" r:id="rId11"/>
    <p:sldId id="279" r:id="rId12"/>
    <p:sldId id="280" r:id="rId13"/>
    <p:sldId id="281" r:id="rId14"/>
    <p:sldId id="282" r:id="rId15"/>
    <p:sldId id="272" r:id="rId16"/>
    <p:sldId id="293" r:id="rId17"/>
    <p:sldId id="294" r:id="rId18"/>
    <p:sldId id="295" r:id="rId19"/>
    <p:sldId id="296" r:id="rId20"/>
    <p:sldId id="297" r:id="rId21"/>
    <p:sldId id="298" r:id="rId22"/>
    <p:sldId id="299" r:id="rId23"/>
    <p:sldId id="300" r:id="rId24"/>
    <p:sldId id="301" r:id="rId25"/>
    <p:sldId id="302" r:id="rId26"/>
    <p:sldId id="303" r:id="rId27"/>
    <p:sldId id="304" r:id="rId28"/>
    <p:sldId id="305" r:id="rId29"/>
    <p:sldId id="306" r:id="rId30"/>
    <p:sldId id="307" r:id="rId31"/>
    <p:sldId id="308" r:id="rId32"/>
    <p:sldId id="283" r:id="rId33"/>
    <p:sldId id="310" r:id="rId34"/>
    <p:sldId id="311" r:id="rId35"/>
    <p:sldId id="312" r:id="rId36"/>
    <p:sldId id="313" r:id="rId37"/>
    <p:sldId id="314" r:id="rId38"/>
    <p:sldId id="315" r:id="rId39"/>
    <p:sldId id="309" r:id="rId40"/>
    <p:sldId id="284" r:id="rId41"/>
    <p:sldId id="285" r:id="rId42"/>
    <p:sldId id="286" r:id="rId43"/>
    <p:sldId id="287" r:id="rId44"/>
    <p:sldId id="288" r:id="rId45"/>
  </p:sldIdLst>
  <p:sldSz cx="9144000" cy="6858000" type="screen4x3"/>
  <p:notesSz cx="7010400" cy="11064875"/>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46" autoAdjust="0"/>
    <p:restoredTop sz="93039" autoAdjust="0"/>
  </p:normalViewPr>
  <p:slideViewPr>
    <p:cSldViewPr>
      <p:cViewPr>
        <p:scale>
          <a:sx n="90" d="100"/>
          <a:sy n="90" d="100"/>
        </p:scale>
        <p:origin x="600" y="-3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60" d="100"/>
        <a:sy n="160" d="100"/>
      </p:scale>
      <p:origin x="0" y="-809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notesMaster" Target="notesMasters/notesMaster1.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555166"/>
          </a:xfrm>
          <a:prstGeom prst="rect">
            <a:avLst/>
          </a:prstGeom>
        </p:spPr>
        <p:txBody>
          <a:bodyPr vert="horz" lIns="92830" tIns="46415" rIns="92830" bIns="46415" rtlCol="0"/>
          <a:lstStyle>
            <a:lvl1pPr algn="l">
              <a:defRPr sz="1200"/>
            </a:lvl1pPr>
          </a:lstStyle>
          <a:p>
            <a:endParaRPr lang="es-CL"/>
          </a:p>
        </p:txBody>
      </p:sp>
      <p:sp>
        <p:nvSpPr>
          <p:cNvPr id="3" name="Marcador de fecha 2"/>
          <p:cNvSpPr>
            <a:spLocks noGrp="1"/>
          </p:cNvSpPr>
          <p:nvPr>
            <p:ph type="dt" idx="1"/>
          </p:nvPr>
        </p:nvSpPr>
        <p:spPr>
          <a:xfrm>
            <a:off x="3970938" y="0"/>
            <a:ext cx="3037840" cy="555166"/>
          </a:xfrm>
          <a:prstGeom prst="rect">
            <a:avLst/>
          </a:prstGeom>
        </p:spPr>
        <p:txBody>
          <a:bodyPr vert="horz" lIns="92830" tIns="46415" rIns="92830" bIns="46415" rtlCol="0"/>
          <a:lstStyle>
            <a:lvl1pPr algn="r">
              <a:defRPr sz="1200"/>
            </a:lvl1pPr>
          </a:lstStyle>
          <a:p>
            <a:fld id="{4D81E1C7-C4D4-460A-A2E4-B826227CB97A}" type="datetimeFigureOut">
              <a:rPr lang="es-CL" smtClean="0"/>
              <a:t>06-04-2018</a:t>
            </a:fld>
            <a:endParaRPr lang="es-CL"/>
          </a:p>
        </p:txBody>
      </p:sp>
      <p:sp>
        <p:nvSpPr>
          <p:cNvPr id="4" name="Marcador de imagen de diapositiva 3"/>
          <p:cNvSpPr>
            <a:spLocks noGrp="1" noRot="1" noChangeAspect="1"/>
          </p:cNvSpPr>
          <p:nvPr>
            <p:ph type="sldImg" idx="2"/>
          </p:nvPr>
        </p:nvSpPr>
        <p:spPr>
          <a:xfrm>
            <a:off x="1016000" y="1382713"/>
            <a:ext cx="4978400" cy="3735387"/>
          </a:xfrm>
          <a:prstGeom prst="rect">
            <a:avLst/>
          </a:prstGeom>
          <a:noFill/>
          <a:ln w="12700">
            <a:solidFill>
              <a:prstClr val="black"/>
            </a:solidFill>
          </a:ln>
        </p:spPr>
        <p:txBody>
          <a:bodyPr vert="horz" lIns="92830" tIns="46415" rIns="92830" bIns="46415" rtlCol="0" anchor="ctr"/>
          <a:lstStyle/>
          <a:p>
            <a:endParaRPr lang="es-CL"/>
          </a:p>
        </p:txBody>
      </p:sp>
      <p:sp>
        <p:nvSpPr>
          <p:cNvPr id="5" name="Marcador de notas 4"/>
          <p:cNvSpPr>
            <a:spLocks noGrp="1"/>
          </p:cNvSpPr>
          <p:nvPr>
            <p:ph type="body" sz="quarter" idx="3"/>
          </p:nvPr>
        </p:nvSpPr>
        <p:spPr>
          <a:xfrm>
            <a:off x="701040" y="5324972"/>
            <a:ext cx="5608320" cy="4356795"/>
          </a:xfrm>
          <a:prstGeom prst="rect">
            <a:avLst/>
          </a:prstGeom>
        </p:spPr>
        <p:txBody>
          <a:bodyPr vert="horz" lIns="92830" tIns="46415" rIns="92830" bIns="46415"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Marcador de pie de página 5"/>
          <p:cNvSpPr>
            <a:spLocks noGrp="1"/>
          </p:cNvSpPr>
          <p:nvPr>
            <p:ph type="ftr" sz="quarter" idx="4"/>
          </p:nvPr>
        </p:nvSpPr>
        <p:spPr>
          <a:xfrm>
            <a:off x="0" y="10509713"/>
            <a:ext cx="3037840" cy="555164"/>
          </a:xfrm>
          <a:prstGeom prst="rect">
            <a:avLst/>
          </a:prstGeom>
        </p:spPr>
        <p:txBody>
          <a:bodyPr vert="horz" lIns="92830" tIns="46415" rIns="92830" bIns="46415"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970938" y="10509713"/>
            <a:ext cx="3037840" cy="555164"/>
          </a:xfrm>
          <a:prstGeom prst="rect">
            <a:avLst/>
          </a:prstGeom>
        </p:spPr>
        <p:txBody>
          <a:bodyPr vert="horz" lIns="92830" tIns="46415" rIns="92830" bIns="46415" rtlCol="0" anchor="b"/>
          <a:lstStyle>
            <a:lvl1pPr algn="r">
              <a:defRPr sz="1200"/>
            </a:lvl1pPr>
          </a:lstStyle>
          <a:p>
            <a:fld id="{F02C29B6-4844-47D7-B9EF-E1BAA9E9A741}" type="slidenum">
              <a:rPr lang="es-CL" smtClean="0"/>
              <a:t>‹Nº›</a:t>
            </a:fld>
            <a:endParaRPr lang="es-CL"/>
          </a:p>
        </p:txBody>
      </p:sp>
    </p:spTree>
    <p:extLst>
      <p:ext uri="{BB962C8B-B14F-4D97-AF65-F5344CB8AC3E}">
        <p14:creationId xmlns:p14="http://schemas.microsoft.com/office/powerpoint/2010/main" val="38358378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F02C29B6-4844-47D7-B9EF-E1BAA9E9A741}" type="slidenum">
              <a:rPr lang="es-CL" smtClean="0"/>
              <a:t>1</a:t>
            </a:fld>
            <a:endParaRPr lang="es-CL"/>
          </a:p>
        </p:txBody>
      </p:sp>
    </p:spTree>
    <p:extLst>
      <p:ext uri="{BB962C8B-B14F-4D97-AF65-F5344CB8AC3E}">
        <p14:creationId xmlns:p14="http://schemas.microsoft.com/office/powerpoint/2010/main" val="39991649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8C725A9-0DBF-47F6-A2C7-5C916EE3A3F9}" type="slidenum">
              <a:rPr kumimoji="0" lang="es-C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s-C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29227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8C725A9-0DBF-47F6-A2C7-5C916EE3A3F9}" type="slidenum">
              <a:rPr kumimoji="0" lang="es-C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s-C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82316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8C725A9-0DBF-47F6-A2C7-5C916EE3A3F9}" type="slidenum">
              <a:rPr kumimoji="0" lang="es-C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s-C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46351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8C725A9-0DBF-47F6-A2C7-5C916EE3A3F9}" type="slidenum">
              <a:rPr kumimoji="0" lang="es-C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s-C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14453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8C725A9-0DBF-47F6-A2C7-5C916EE3A3F9}" type="slidenum">
              <a:rPr kumimoji="0" lang="es-C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s-C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78843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8C725A9-0DBF-47F6-A2C7-5C916EE3A3F9}" type="slidenum">
              <a:rPr kumimoji="0" lang="es-C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s-C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105797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8C725A9-0DBF-47F6-A2C7-5C916EE3A3F9}" type="slidenum">
              <a:rPr kumimoji="0" lang="es-C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s-C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64968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8C725A9-0DBF-47F6-A2C7-5C916EE3A3F9}" type="slidenum">
              <a:rPr kumimoji="0" lang="es-C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s-C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455418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8C725A9-0DBF-47F6-A2C7-5C916EE3A3F9}" type="slidenum">
              <a:rPr kumimoji="0" lang="es-C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s-C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498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8C725A9-0DBF-47F6-A2C7-5C916EE3A3F9}" type="slidenum">
              <a:rPr kumimoji="0" lang="es-C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29</a:t>
            </a:fld>
            <a:endParaRPr kumimoji="0" lang="es-C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12267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F02C29B6-4844-47D7-B9EF-E1BAA9E9A741}" type="slidenum">
              <a:rPr lang="es-CL" smtClean="0"/>
              <a:t>3</a:t>
            </a:fld>
            <a:endParaRPr lang="es-CL"/>
          </a:p>
        </p:txBody>
      </p:sp>
    </p:spTree>
    <p:extLst>
      <p:ext uri="{BB962C8B-B14F-4D97-AF65-F5344CB8AC3E}">
        <p14:creationId xmlns:p14="http://schemas.microsoft.com/office/powerpoint/2010/main" val="2095783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F02C29B6-4844-47D7-B9EF-E1BAA9E9A741}" type="slidenum">
              <a:rPr lang="es-CL" smtClean="0"/>
              <a:t>11</a:t>
            </a:fld>
            <a:endParaRPr lang="es-CL"/>
          </a:p>
        </p:txBody>
      </p:sp>
    </p:spTree>
    <p:extLst>
      <p:ext uri="{BB962C8B-B14F-4D97-AF65-F5344CB8AC3E}">
        <p14:creationId xmlns:p14="http://schemas.microsoft.com/office/powerpoint/2010/main" val="14122326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8C725A9-0DBF-47F6-A2C7-5C916EE3A3F9}" type="slidenum">
              <a:rPr kumimoji="0" lang="es-C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s-C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8342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8C725A9-0DBF-47F6-A2C7-5C916EE3A3F9}" type="slidenum">
              <a:rPr kumimoji="0" lang="es-C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s-C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61418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8C725A9-0DBF-47F6-A2C7-5C916EE3A3F9}" type="slidenum">
              <a:rPr kumimoji="0" lang="es-C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s-C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96253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8C725A9-0DBF-47F6-A2C7-5C916EE3A3F9}" type="slidenum">
              <a:rPr kumimoji="0" lang="es-C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s-C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92670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8C725A9-0DBF-47F6-A2C7-5C916EE3A3F9}" type="slidenum">
              <a:rPr kumimoji="0" lang="es-C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s-C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71469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8C725A9-0DBF-47F6-A2C7-5C916EE3A3F9}" type="slidenum">
              <a:rPr kumimoji="0" lang="es-CL"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s-CL"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71284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grpSp>
        <p:nvGrpSpPr>
          <p:cNvPr id="16" name="Group 15"/>
          <p:cNvGrpSpPr/>
          <p:nvPr/>
        </p:nvGrpSpPr>
        <p:grpSpPr>
          <a:xfrm>
            <a:off x="4334933" y="1169931"/>
            <a:ext cx="4814835" cy="4993802"/>
            <a:chOff x="4334933" y="1169931"/>
            <a:chExt cx="4814835" cy="4993802"/>
          </a:xfrm>
        </p:grpSpPr>
        <p:cxnSp>
          <p:nvCxnSpPr>
            <p:cNvPr id="17" name="Straight Connector 16"/>
            <p:cNvCxnSpPr/>
            <p:nvPr/>
          </p:nvCxnSpPr>
          <p:spPr>
            <a:xfrm flipH="1">
              <a:off x="6009259" y="1169931"/>
              <a:ext cx="3134741" cy="3134741"/>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4334933" y="1348898"/>
              <a:ext cx="4814835" cy="481483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5225595" y="1469269"/>
              <a:ext cx="3912054" cy="3912054"/>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5304588" y="1307856"/>
              <a:ext cx="3839412" cy="3839412"/>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5707078" y="1770196"/>
              <a:ext cx="3430571" cy="3430570"/>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ctrTitle"/>
          </p:nvPr>
        </p:nvSpPr>
        <p:spPr>
          <a:xfrm>
            <a:off x="533400" y="533400"/>
            <a:ext cx="6154713" cy="3124201"/>
          </a:xfrm>
        </p:spPr>
        <p:txBody>
          <a:bodyPr anchor="b">
            <a:normAutofit/>
          </a:bodyPr>
          <a:lstStyle>
            <a:lvl1pPr algn="l">
              <a:defRPr sz="4400">
                <a:effectLst/>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533400" y="3843868"/>
            <a:ext cx="4954250" cy="1913466"/>
          </a:xfrm>
        </p:spPr>
        <p:txBody>
          <a:bodyPr anchor="t">
            <a:normAutofit/>
          </a:bodyPr>
          <a:lstStyle>
            <a:lvl1pPr marL="0" indent="0" algn="l">
              <a:buNone/>
              <a:defRPr sz="20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6659973E-E041-4625-97B5-14BDA510E87F}" type="datetimeFigureOut">
              <a:rPr lang="es-CL" smtClean="0"/>
              <a:pPr/>
              <a:t>06-04-2018</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8F0C9DE0-B969-4BA7-9090-6679CC701B32}" type="slidenum">
              <a:rPr lang="es-CL" smtClean="0"/>
              <a:pPr/>
              <a:t>‹Nº›</a:t>
            </a:fld>
            <a:endParaRPr lang="es-CL"/>
          </a:p>
        </p:txBody>
      </p:sp>
    </p:spTree>
    <p:extLst>
      <p:ext uri="{BB962C8B-B14F-4D97-AF65-F5344CB8AC3E}">
        <p14:creationId xmlns:p14="http://schemas.microsoft.com/office/powerpoint/2010/main" val="35169187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s-ES" smtClean="0"/>
              <a:t>Haga clic para modificar el estilo de título del patrón</a:t>
            </a:r>
            <a:endParaRPr lang="en-US" dirty="0"/>
          </a:p>
        </p:txBody>
      </p:sp>
      <p:sp>
        <p:nvSpPr>
          <p:cNvPr id="6" name="Picture Placeholder 2"/>
          <p:cNvSpPr>
            <a:spLocks noGrp="1" noChangeAspect="1"/>
          </p:cNvSpPr>
          <p:nvPr>
            <p:ph type="pic" idx="13"/>
          </p:nvPr>
        </p:nvSpPr>
        <p:spPr>
          <a:xfrm>
            <a:off x="533400" y="533400"/>
            <a:ext cx="8077200"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9" name="Text Placeholder 9"/>
          <p:cNvSpPr>
            <a:spLocks noGrp="1"/>
          </p:cNvSpPr>
          <p:nvPr>
            <p:ph type="body" sz="quarter" idx="14"/>
          </p:nvPr>
        </p:nvSpPr>
        <p:spPr>
          <a:xfrm>
            <a:off x="762002" y="3843867"/>
            <a:ext cx="7281332"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Date Placeholder 2"/>
          <p:cNvSpPr>
            <a:spLocks noGrp="1"/>
          </p:cNvSpPr>
          <p:nvPr>
            <p:ph type="dt" sz="half" idx="10"/>
          </p:nvPr>
        </p:nvSpPr>
        <p:spPr/>
        <p:txBody>
          <a:bodyPr/>
          <a:lstStyle/>
          <a:p>
            <a:fld id="{6659973E-E041-4625-97B5-14BDA510E87F}" type="datetimeFigureOut">
              <a:rPr lang="es-CL" smtClean="0"/>
              <a:pPr/>
              <a:t>06-04-2018</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8F0C9DE0-B969-4BA7-9090-6679CC701B32}" type="slidenum">
              <a:rPr lang="es-CL" smtClean="0"/>
              <a:pPr/>
              <a:t>‹Nº›</a:t>
            </a:fld>
            <a:endParaRPr lang="es-CL"/>
          </a:p>
        </p:txBody>
      </p:sp>
    </p:spTree>
    <p:extLst>
      <p:ext uri="{BB962C8B-B14F-4D97-AF65-F5344CB8AC3E}">
        <p14:creationId xmlns:p14="http://schemas.microsoft.com/office/powerpoint/2010/main" val="1390962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2895600"/>
          </a:xfrm>
        </p:spPr>
        <p:txBody>
          <a:bodyPr anchor="ctr">
            <a:normAutofit/>
          </a:bodyPr>
          <a:lstStyle>
            <a:lvl1pPr algn="l">
              <a:defRPr sz="28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533400" y="4114800"/>
            <a:ext cx="6383552" cy="1905000"/>
          </a:xfrm>
        </p:spPr>
        <p:txBody>
          <a:bodyPr anchor="ctr">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6659973E-E041-4625-97B5-14BDA510E87F}" type="datetimeFigureOut">
              <a:rPr lang="es-CL" smtClean="0"/>
              <a:pPr/>
              <a:t>06-04-2018</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8F0C9DE0-B969-4BA7-9090-6679CC701B32}" type="slidenum">
              <a:rPr lang="es-CL" smtClean="0"/>
              <a:pPr/>
              <a:t>‹Nº›</a:t>
            </a:fld>
            <a:endParaRPr lang="es-CL"/>
          </a:p>
        </p:txBody>
      </p:sp>
    </p:spTree>
    <p:extLst>
      <p:ext uri="{BB962C8B-B14F-4D97-AF65-F5344CB8AC3E}">
        <p14:creationId xmlns:p14="http://schemas.microsoft.com/office/powerpoint/2010/main" val="347407020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56283" y="533400"/>
            <a:ext cx="6859787" cy="2895600"/>
          </a:xfrm>
        </p:spPr>
        <p:txBody>
          <a:bodyPr anchor="ctr">
            <a:normAutofit/>
          </a:bodyPr>
          <a:lstStyle>
            <a:lvl1pPr algn="l">
              <a:defRPr sz="2800" b="0" cap="all">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1066800" y="3429000"/>
            <a:ext cx="6402467" cy="4826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Editar el estilo de texto del patrón</a:t>
            </a:r>
          </a:p>
        </p:txBody>
      </p:sp>
      <p:sp>
        <p:nvSpPr>
          <p:cNvPr id="3" name="Text Placeholder 2"/>
          <p:cNvSpPr>
            <a:spLocks noGrp="1"/>
          </p:cNvSpPr>
          <p:nvPr>
            <p:ph type="body" idx="1"/>
          </p:nvPr>
        </p:nvSpPr>
        <p:spPr>
          <a:xfrm>
            <a:off x="533400" y="4301070"/>
            <a:ext cx="6382361" cy="171873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6659973E-E041-4625-97B5-14BDA510E87F}" type="datetimeFigureOut">
              <a:rPr lang="es-CL" smtClean="0"/>
              <a:pPr/>
              <a:t>06-04-2018</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8F0C9DE0-B969-4BA7-9090-6679CC701B32}" type="slidenum">
              <a:rPr lang="es-CL" smtClean="0"/>
              <a:pPr/>
              <a:t>‹Nº›</a:t>
            </a:fld>
            <a:endParaRPr lang="es-CL"/>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67952233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533400" y="3429000"/>
            <a:ext cx="6382361" cy="1697400"/>
          </a:xfrm>
        </p:spPr>
        <p:txBody>
          <a:bodyPr anchor="b">
            <a:normAutofit/>
          </a:bodyPr>
          <a:lstStyle>
            <a:lvl1pPr algn="l">
              <a:defRPr sz="28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533400" y="5132980"/>
            <a:ext cx="6383552" cy="886819"/>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6659973E-E041-4625-97B5-14BDA510E87F}" type="datetimeFigureOut">
              <a:rPr lang="es-CL" smtClean="0"/>
              <a:pPr/>
              <a:t>06-04-2018</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8F0C9DE0-B969-4BA7-9090-6679CC701B32}" type="slidenum">
              <a:rPr lang="es-CL" smtClean="0"/>
              <a:pPr/>
              <a:t>‹Nº›</a:t>
            </a:fld>
            <a:endParaRPr lang="es-CL"/>
          </a:p>
        </p:txBody>
      </p:sp>
    </p:spTree>
    <p:extLst>
      <p:ext uri="{BB962C8B-B14F-4D97-AF65-F5344CB8AC3E}">
        <p14:creationId xmlns:p14="http://schemas.microsoft.com/office/powerpoint/2010/main" val="293173109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856284" y="533400"/>
            <a:ext cx="6859786" cy="2895600"/>
          </a:xfrm>
        </p:spPr>
        <p:txBody>
          <a:bodyPr anchor="ctr">
            <a:normAutofit/>
          </a:bodyPr>
          <a:lstStyle>
            <a:lvl1pPr algn="l">
              <a:defRPr sz="2800" b="0" cap="all">
                <a:solidFill>
                  <a:schemeClr val="tx1"/>
                </a:solidFill>
              </a:defRPr>
            </a:lvl1pPr>
          </a:lstStyle>
          <a:p>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533400" y="3886200"/>
            <a:ext cx="6382361" cy="1049866"/>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s-ES" smtClean="0"/>
              <a:t>Editar el estilo de texto del patrón</a:t>
            </a:r>
          </a:p>
        </p:txBody>
      </p:sp>
      <p:sp>
        <p:nvSpPr>
          <p:cNvPr id="3" name="Text Placeholder 2"/>
          <p:cNvSpPr>
            <a:spLocks noGrp="1"/>
          </p:cNvSpPr>
          <p:nvPr>
            <p:ph type="body" idx="1"/>
          </p:nvPr>
        </p:nvSpPr>
        <p:spPr>
          <a:xfrm>
            <a:off x="533400" y="4953000"/>
            <a:ext cx="6382360" cy="10668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6659973E-E041-4625-97B5-14BDA510E87F}" type="datetimeFigureOut">
              <a:rPr lang="es-CL" smtClean="0"/>
              <a:pPr/>
              <a:t>06-04-2018</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8F0C9DE0-B969-4BA7-9090-6679CC701B32}" type="slidenum">
              <a:rPr lang="es-CL" smtClean="0"/>
              <a:pPr/>
              <a:t>‹Nº›</a:t>
            </a:fld>
            <a:endParaRPr lang="es-CL"/>
          </a:p>
        </p:txBody>
      </p:sp>
      <p:sp>
        <p:nvSpPr>
          <p:cNvPr id="14" name="TextBox 13"/>
          <p:cNvSpPr txBox="1"/>
          <p:nvPr/>
        </p:nvSpPr>
        <p:spPr>
          <a:xfrm>
            <a:off x="228600" y="710624"/>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7696200" y="2768601"/>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21604604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7525658" cy="2895600"/>
          </a:xfrm>
        </p:spPr>
        <p:txBody>
          <a:bodyPr vert="horz" lIns="91440" tIns="45720" rIns="91440" bIns="45720" rtlCol="0" anchor="ctr">
            <a:normAutofit/>
          </a:bodyPr>
          <a:lstStyle>
            <a:lvl1pPr>
              <a:defRPr lang="en-US" sz="2800" b="0" dirty="0"/>
            </a:lvl1pPr>
          </a:lstStyle>
          <a:p>
            <a:pPr marL="0" lvl="0"/>
            <a:r>
              <a:rPr lang="es-ES" smtClean="0"/>
              <a:t>Haga clic para modificar el estilo de título del patrón</a:t>
            </a:r>
            <a:endParaRPr lang="en-US" dirty="0"/>
          </a:p>
        </p:txBody>
      </p:sp>
      <p:sp>
        <p:nvSpPr>
          <p:cNvPr id="10" name="Text Placeholder 9"/>
          <p:cNvSpPr>
            <a:spLocks noGrp="1"/>
          </p:cNvSpPr>
          <p:nvPr>
            <p:ph type="body" sz="quarter" idx="13"/>
          </p:nvPr>
        </p:nvSpPr>
        <p:spPr>
          <a:xfrm>
            <a:off x="533400" y="3928534"/>
            <a:ext cx="6382361" cy="838200"/>
          </a:xfrm>
        </p:spPr>
        <p:txBody>
          <a:bodyPr vert="horz" lIns="91440" tIns="45720" rIns="91440" bIns="45720" rtlCol="0" anchor="b">
            <a:normAutofit/>
          </a:bodyPr>
          <a:lstStyle>
            <a:lvl1pPr>
              <a:buNone/>
              <a:defRPr lang="en-US" sz="2000" b="0" cap="all" dirty="0">
                <a:ln w="3175" cmpd="sng">
                  <a:noFill/>
                </a:ln>
                <a:solidFill>
                  <a:schemeClr val="tx1"/>
                </a:solidFill>
                <a:effectLst/>
              </a:defRPr>
            </a:lvl1pPr>
          </a:lstStyle>
          <a:p>
            <a:pPr marL="0" lvl="0">
              <a:spcBef>
                <a:spcPct val="0"/>
              </a:spcBef>
              <a:buNone/>
            </a:pPr>
            <a:r>
              <a:rPr lang="es-ES" smtClean="0"/>
              <a:t>Editar el estilo de texto del patrón</a:t>
            </a:r>
          </a:p>
        </p:txBody>
      </p:sp>
      <p:sp>
        <p:nvSpPr>
          <p:cNvPr id="3" name="Text Placeholder 2"/>
          <p:cNvSpPr>
            <a:spLocks noGrp="1"/>
          </p:cNvSpPr>
          <p:nvPr>
            <p:ph type="body" idx="1"/>
          </p:nvPr>
        </p:nvSpPr>
        <p:spPr>
          <a:xfrm>
            <a:off x="533400" y="4766735"/>
            <a:ext cx="6382360" cy="1253065"/>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6659973E-E041-4625-97B5-14BDA510E87F}" type="datetimeFigureOut">
              <a:rPr lang="es-CL" smtClean="0"/>
              <a:pPr/>
              <a:t>06-04-2018</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8F0C9DE0-B969-4BA7-9090-6679CC701B32}" type="slidenum">
              <a:rPr lang="es-CL" smtClean="0"/>
              <a:pPr/>
              <a:t>‹Nº›</a:t>
            </a:fld>
            <a:endParaRPr lang="es-CL"/>
          </a:p>
        </p:txBody>
      </p:sp>
    </p:spTree>
    <p:extLst>
      <p:ext uri="{BB962C8B-B14F-4D97-AF65-F5344CB8AC3E}">
        <p14:creationId xmlns:p14="http://schemas.microsoft.com/office/powerpoint/2010/main" val="35324885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lgn="l">
              <a:defRPr sz="2800"/>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533400" y="533401"/>
            <a:ext cx="6554867" cy="3767670"/>
          </a:xfrm>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659973E-E041-4625-97B5-14BDA510E87F}" type="datetimeFigureOut">
              <a:rPr lang="es-CL" smtClean="0"/>
              <a:pPr/>
              <a:t>06-04-2018</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8F0C9DE0-B969-4BA7-9090-6679CC701B32}" type="slidenum">
              <a:rPr lang="es-CL" smtClean="0"/>
              <a:pPr/>
              <a:t>‹Nº›</a:t>
            </a:fld>
            <a:endParaRPr lang="es-CL"/>
          </a:p>
        </p:txBody>
      </p:sp>
    </p:spTree>
    <p:extLst>
      <p:ext uri="{BB962C8B-B14F-4D97-AF65-F5344CB8AC3E}">
        <p14:creationId xmlns:p14="http://schemas.microsoft.com/office/powerpoint/2010/main" val="25314180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66406" y="533400"/>
            <a:ext cx="2044194" cy="4419600"/>
          </a:xfrm>
        </p:spPr>
        <p:txBody>
          <a:bodyPr vert="eaVert">
            <a:normAutofit/>
          </a:bodyPr>
          <a:lstStyle>
            <a:lvl1pPr>
              <a:defRPr sz="2800"/>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533400" y="533400"/>
            <a:ext cx="5850012" cy="5486400"/>
          </a:xfrm>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659973E-E041-4625-97B5-14BDA510E87F}" type="datetimeFigureOut">
              <a:rPr lang="es-CL" smtClean="0"/>
              <a:pPr/>
              <a:t>06-04-2018</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8F0C9DE0-B969-4BA7-9090-6679CC701B32}" type="slidenum">
              <a:rPr lang="es-CL" smtClean="0"/>
              <a:pPr/>
              <a:t>‹Nº›</a:t>
            </a:fld>
            <a:endParaRPr lang="es-CL"/>
          </a:p>
        </p:txBody>
      </p:sp>
    </p:spTree>
    <p:extLst>
      <p:ext uri="{BB962C8B-B14F-4D97-AF65-F5344CB8AC3E}">
        <p14:creationId xmlns:p14="http://schemas.microsoft.com/office/powerpoint/2010/main" val="131595890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62" name="Picture 2" descr="\\DROBO-FS\QuickDrops\JB\PPTX NG\Droplets\LightingOverlay.png"/>
          <p:cNvPicPr>
            <a:picLocks noChangeAspect="1" noChangeArrowheads="1"/>
          </p:cNvPicPr>
          <p:nvPr/>
        </p:nvPicPr>
        <p:blipFill>
          <a:blip r:embed="rId2">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66" name="Group 65"/>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67"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68"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9"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0"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71"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2"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3"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4"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5"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6"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7"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8"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79"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0"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1"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2"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3"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4"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5"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6"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7"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8"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89"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0"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1"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2"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3"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4"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5"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96"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7"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8"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99"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0"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1"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2"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3"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4"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5"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6"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7"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08"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09"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0"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1"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2"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3"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4"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5"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6"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7"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8"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19"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0"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900238" y="1122363"/>
            <a:ext cx="6593681" cy="2387600"/>
          </a:xfrm>
        </p:spPr>
        <p:txBody>
          <a:bodyPr anchor="b">
            <a:normAutofit/>
          </a:bodyPr>
          <a:lstStyle>
            <a:lvl1pPr algn="l">
              <a:defRPr sz="48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900238" y="3602038"/>
            <a:ext cx="6593681"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a:xfrm>
            <a:off x="5801052" y="5410202"/>
            <a:ext cx="2057400" cy="365125"/>
          </a:xfrm>
        </p:spPr>
        <p:txBody>
          <a:bodyPr/>
          <a:lstStyle/>
          <a:p>
            <a:fld id="{48A87A34-81AB-432B-8DAE-1953F412C126}" type="datetimeFigureOut">
              <a:rPr lang="en-US" smtClean="0"/>
              <a:t>4/6/2018</a:t>
            </a:fld>
            <a:endParaRPr lang="en-US" dirty="0"/>
          </a:p>
        </p:txBody>
      </p:sp>
      <p:sp>
        <p:nvSpPr>
          <p:cNvPr id="5" name="Footer Placeholder 4"/>
          <p:cNvSpPr>
            <a:spLocks noGrp="1"/>
          </p:cNvSpPr>
          <p:nvPr>
            <p:ph type="ftr" sz="quarter" idx="11"/>
          </p:nvPr>
        </p:nvSpPr>
        <p:spPr>
          <a:xfrm>
            <a:off x="1900237" y="5410202"/>
            <a:ext cx="3843665" cy="365125"/>
          </a:xfrm>
        </p:spPr>
        <p:txBody>
          <a:bodyPr/>
          <a:lstStyle/>
          <a:p>
            <a:endParaRPr lang="en-US" dirty="0"/>
          </a:p>
        </p:txBody>
      </p:sp>
      <p:sp>
        <p:nvSpPr>
          <p:cNvPr id="6" name="Slide Number Placeholder 5"/>
          <p:cNvSpPr>
            <a:spLocks noGrp="1"/>
          </p:cNvSpPr>
          <p:nvPr>
            <p:ph type="sldNum" sz="quarter" idx="12"/>
          </p:nvPr>
        </p:nvSpPr>
        <p:spPr>
          <a:xfrm>
            <a:off x="7915603" y="5410200"/>
            <a:ext cx="578317" cy="365125"/>
          </a:xfrm>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80714858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47" name="Title 1"/>
          <p:cNvSpPr>
            <a:spLocks noGrp="1"/>
          </p:cNvSpPr>
          <p:nvPr>
            <p:ph type="title"/>
          </p:nvPr>
        </p:nvSpPr>
        <p:spPr>
          <a:xfrm>
            <a:off x="856060" y="618518"/>
            <a:ext cx="7429499" cy="1478570"/>
          </a:xfrm>
        </p:spPr>
        <p:txBody>
          <a:bodyPr/>
          <a:lstStyle/>
          <a:p>
            <a:r>
              <a:rPr lang="es-ES" smtClean="0"/>
              <a:t>Haga clic para modificar el estilo de título del patrón</a:t>
            </a:r>
            <a:endParaRPr lang="en-US" dirty="0"/>
          </a:p>
        </p:txBody>
      </p:sp>
      <p:sp>
        <p:nvSpPr>
          <p:cNvPr id="48" name="Content Placeholder 2"/>
          <p:cNvSpPr>
            <a:spLocks noGrp="1"/>
          </p:cNvSpPr>
          <p:nvPr>
            <p:ph idx="1"/>
          </p:nvPr>
        </p:nvSpPr>
        <p:spPr>
          <a:xfrm>
            <a:off x="856060" y="2249487"/>
            <a:ext cx="7429499" cy="3541714"/>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9" name="Date Placeholder 3"/>
          <p:cNvSpPr>
            <a:spLocks noGrp="1"/>
          </p:cNvSpPr>
          <p:nvPr>
            <p:ph type="dt" sz="half" idx="10"/>
          </p:nvPr>
        </p:nvSpPr>
        <p:spPr>
          <a:xfrm>
            <a:off x="5592691" y="5883277"/>
            <a:ext cx="2057400" cy="365125"/>
          </a:xfrm>
        </p:spPr>
        <p:txBody>
          <a:bodyPr/>
          <a:lstStyle/>
          <a:p>
            <a:fld id="{48A87A34-81AB-432B-8DAE-1953F412C126}" type="datetimeFigureOut">
              <a:rPr lang="en-US" smtClean="0"/>
              <a:t>4/6/2018</a:t>
            </a:fld>
            <a:endParaRPr lang="en-US" dirty="0"/>
          </a:p>
        </p:txBody>
      </p:sp>
      <p:sp>
        <p:nvSpPr>
          <p:cNvPr id="50" name="Footer Placeholder 4"/>
          <p:cNvSpPr>
            <a:spLocks noGrp="1"/>
          </p:cNvSpPr>
          <p:nvPr>
            <p:ph type="ftr" sz="quarter" idx="11"/>
          </p:nvPr>
        </p:nvSpPr>
        <p:spPr>
          <a:xfrm>
            <a:off x="856059" y="5883276"/>
            <a:ext cx="4679482" cy="365125"/>
          </a:xfrm>
        </p:spPr>
        <p:txBody>
          <a:bodyPr/>
          <a:lstStyle/>
          <a:p>
            <a:endParaRPr lang="en-US" dirty="0"/>
          </a:p>
        </p:txBody>
      </p:sp>
      <p:sp>
        <p:nvSpPr>
          <p:cNvPr id="51" name="Slide Number Placeholder 5"/>
          <p:cNvSpPr>
            <a:spLocks noGrp="1"/>
          </p:cNvSpPr>
          <p:nvPr>
            <p:ph type="sldNum" sz="quarter" idx="12"/>
          </p:nvPr>
        </p:nvSpPr>
        <p:spPr>
          <a:xfrm>
            <a:off x="7707241" y="5883275"/>
            <a:ext cx="578317" cy="365125"/>
          </a:xfrm>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9863761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33400" y="533400"/>
            <a:ext cx="6554867" cy="3767670"/>
          </a:xfrm>
        </p:spPr>
        <p:txBody>
          <a:bodyPr anchor="ct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6659973E-E041-4625-97B5-14BDA510E87F}" type="datetimeFigureOut">
              <a:rPr lang="es-CL" smtClean="0"/>
              <a:pPr/>
              <a:t>06-04-2018</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8F0C9DE0-B969-4BA7-9090-6679CC701B32}" type="slidenum">
              <a:rPr lang="es-CL" smtClean="0"/>
              <a:pPr/>
              <a:t>‹Nº›</a:t>
            </a:fld>
            <a:endParaRPr lang="es-CL"/>
          </a:p>
        </p:txBody>
      </p:sp>
    </p:spTree>
    <p:extLst>
      <p:ext uri="{BB962C8B-B14F-4D97-AF65-F5344CB8AC3E}">
        <p14:creationId xmlns:p14="http://schemas.microsoft.com/office/powerpoint/2010/main" val="49065045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56058" y="1419227"/>
            <a:ext cx="7429500" cy="2852737"/>
          </a:xfrm>
        </p:spPr>
        <p:txBody>
          <a:bodyPr anchor="b">
            <a:normAutofit/>
          </a:bodyPr>
          <a:lstStyle>
            <a:lvl1pPr>
              <a:defRPr sz="36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56058" y="4424362"/>
            <a:ext cx="74295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48A87A34-81AB-432B-8DAE-1953F412C126}" type="datetimeFigureOut">
              <a:rPr lang="en-US" smtClean="0"/>
              <a:t>4/6/2018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1093854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56058" y="2249486"/>
            <a:ext cx="3658792" cy="3541714"/>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1" y="2249486"/>
            <a:ext cx="3656408" cy="3541714"/>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4/6/2018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82648453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56058" y="619127"/>
            <a:ext cx="7429500" cy="1477961"/>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78902" y="2249486"/>
            <a:ext cx="3435949"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856058" y="3073398"/>
            <a:ext cx="3658793" cy="2717801"/>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851992" y="2249485"/>
            <a:ext cx="3433565"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4629150" y="3073398"/>
            <a:ext cx="3656408" cy="2717801"/>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4/6/2018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6674549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4/6/2018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59230521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t>4/6/2018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8570480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60029" y="609601"/>
            <a:ext cx="2892028" cy="1639884"/>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67150" y="592666"/>
            <a:ext cx="4418407" cy="5198534"/>
          </a:xfrm>
        </p:spPr>
        <p:txBody>
          <a:bodyPr anchor="ct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60029" y="2249486"/>
            <a:ext cx="2892028"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4/6/2018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2325366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56061" y="609600"/>
            <a:ext cx="3753962" cy="1639886"/>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4832866" y="609600"/>
            <a:ext cx="3452693" cy="5181602"/>
          </a:xfrm>
          <a:prstGeom prst="round2DiagRect">
            <a:avLst>
              <a:gd name="adj1" fmla="val 6074"/>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defRPr lang="en-US" sz="3200"/>
            </a:lvl1pPr>
          </a:lstStyle>
          <a:p>
            <a:pPr marL="0" lvl="0" indent="0">
              <a:buNone/>
            </a:pPr>
            <a:r>
              <a:rPr lang="es-ES" smtClean="0"/>
              <a:t>Haga clic en el icono para agregar una imagen</a:t>
            </a:r>
            <a:endParaRPr lang="en-US" dirty="0"/>
          </a:p>
        </p:txBody>
      </p:sp>
      <p:sp>
        <p:nvSpPr>
          <p:cNvPr id="4" name="Text Placeholder 3"/>
          <p:cNvSpPr>
            <a:spLocks noGrp="1"/>
          </p:cNvSpPr>
          <p:nvPr>
            <p:ph type="body" sz="half" idx="2"/>
          </p:nvPr>
        </p:nvSpPr>
        <p:spPr>
          <a:xfrm>
            <a:off x="856059" y="2249486"/>
            <a:ext cx="3753964"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4/6/2018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0628698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56058" y="4304665"/>
            <a:ext cx="7434266" cy="819355"/>
          </a:xfrm>
        </p:spPr>
        <p:txBody>
          <a:bodyPr anchor="b">
            <a:normAutofit/>
          </a:bodyPr>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856058" y="606426"/>
            <a:ext cx="7434266" cy="3299778"/>
          </a:xfrm>
          <a:prstGeom prst="round2DiagRect">
            <a:avLst>
              <a:gd name="adj1" fmla="val 5101"/>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s-ES" smtClean="0"/>
              <a:t>Haga clic en el icono para agregar una imagen</a:t>
            </a:r>
            <a:endParaRPr lang="en-US" dirty="0"/>
          </a:p>
        </p:txBody>
      </p:sp>
      <p:sp>
        <p:nvSpPr>
          <p:cNvPr id="4" name="Text Placeholder 3"/>
          <p:cNvSpPr>
            <a:spLocks noGrp="1"/>
          </p:cNvSpPr>
          <p:nvPr>
            <p:ph type="body" sz="half" idx="2"/>
          </p:nvPr>
        </p:nvSpPr>
        <p:spPr>
          <a:xfrm>
            <a:off x="856024" y="5124020"/>
            <a:ext cx="7433144"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4/6/2018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4817925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856093" y="609600"/>
            <a:ext cx="7429466" cy="3429000"/>
          </a:xfrm>
        </p:spPr>
        <p:txBody>
          <a:bodyPr anchor="ctr">
            <a:normAutofit/>
          </a:bodyPr>
          <a:lstStyle>
            <a:lvl1pPr>
              <a:defRPr sz="36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856058" y="4419600"/>
            <a:ext cx="7428344"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4/6/2018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53818443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748429"/>
          </a:xfrm>
        </p:spPr>
        <p:txBody>
          <a:bodyPr anchor="ctr">
            <a:normAutofit/>
          </a:bodyPr>
          <a:lstStyle>
            <a:lvl1pPr>
              <a:defRPr sz="36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290484" y="3365557"/>
            <a:ext cx="6564224"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4" name="Text Placeholder 3"/>
          <p:cNvSpPr>
            <a:spLocks noGrp="1"/>
          </p:cNvSpPr>
          <p:nvPr>
            <p:ph type="body" sz="half" idx="2"/>
          </p:nvPr>
        </p:nvSpPr>
        <p:spPr>
          <a:xfrm>
            <a:off x="856058" y="4309919"/>
            <a:ext cx="74295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4/6/2018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
        <p:nvSpPr>
          <p:cNvPr id="52" name="TextBox 51"/>
          <p:cNvSpPr txBox="1"/>
          <p:nvPr/>
        </p:nvSpPr>
        <p:spPr>
          <a:xfrm>
            <a:off x="696579" y="718458"/>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53" name="TextBox 52"/>
          <p:cNvSpPr txBox="1"/>
          <p:nvPr/>
        </p:nvSpPr>
        <p:spPr>
          <a:xfrm>
            <a:off x="7817473" y="276497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Tree>
    <p:extLst>
      <p:ext uri="{BB962C8B-B14F-4D97-AF65-F5344CB8AC3E}">
        <p14:creationId xmlns:p14="http://schemas.microsoft.com/office/powerpoint/2010/main" val="94955568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533400" y="1981199"/>
            <a:ext cx="6402468" cy="2319867"/>
          </a:xfrm>
        </p:spPr>
        <p:txBody>
          <a:bodyPr anchor="b">
            <a:normAutofit/>
          </a:bodyPr>
          <a:lstStyle>
            <a:lvl1pPr algn="l">
              <a:defRPr sz="3200" b="0" cap="all"/>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533400" y="4487333"/>
            <a:ext cx="6402467" cy="15324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6659973E-E041-4625-97B5-14BDA510E87F}" type="datetimeFigureOut">
              <a:rPr lang="es-CL" smtClean="0"/>
              <a:pPr/>
              <a:t>06-04-2018</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8F0C9DE0-B969-4BA7-9090-6679CC701B32}" type="slidenum">
              <a:rPr lang="es-CL" smtClean="0"/>
              <a:pPr/>
              <a:t>‹Nº›</a:t>
            </a:fld>
            <a:endParaRPr lang="es-CL"/>
          </a:p>
        </p:txBody>
      </p:sp>
    </p:spTree>
    <p:extLst>
      <p:ext uri="{BB962C8B-B14F-4D97-AF65-F5344CB8AC3E}">
        <p14:creationId xmlns:p14="http://schemas.microsoft.com/office/powerpoint/2010/main" val="394389577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856058" y="2134042"/>
            <a:ext cx="7429501" cy="2511835"/>
          </a:xfrm>
        </p:spPr>
        <p:txBody>
          <a:bodyPr anchor="b">
            <a:normAutofit/>
          </a:bodyPr>
          <a:lstStyle>
            <a:lvl1pPr>
              <a:defRPr sz="36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856023" y="4657655"/>
            <a:ext cx="7428379"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smtClean="0"/>
              <a:t>4/6/2018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07606018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856060" y="609600"/>
            <a:ext cx="7429499" cy="1905000"/>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856058" y="2674463"/>
            <a:ext cx="2397674"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8" name="Text Placeholder 3"/>
          <p:cNvSpPr>
            <a:spLocks noGrp="1"/>
          </p:cNvSpPr>
          <p:nvPr>
            <p:ph type="body" sz="half" idx="15"/>
          </p:nvPr>
        </p:nvSpPr>
        <p:spPr>
          <a:xfrm>
            <a:off x="856059" y="3360263"/>
            <a:ext cx="2396432"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9" name="Text Placeholder 4"/>
          <p:cNvSpPr>
            <a:spLocks noGrp="1"/>
          </p:cNvSpPr>
          <p:nvPr>
            <p:ph type="body" sz="quarter" idx="3"/>
          </p:nvPr>
        </p:nvSpPr>
        <p:spPr>
          <a:xfrm>
            <a:off x="3386075" y="2677635"/>
            <a:ext cx="2388289"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0" name="Text Placeholder 3"/>
          <p:cNvSpPr>
            <a:spLocks noGrp="1"/>
          </p:cNvSpPr>
          <p:nvPr>
            <p:ph type="body" sz="half" idx="16"/>
          </p:nvPr>
        </p:nvSpPr>
        <p:spPr>
          <a:xfrm>
            <a:off x="3386075" y="3363435"/>
            <a:ext cx="238895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11" name="Text Placeholder 4"/>
          <p:cNvSpPr>
            <a:spLocks noGrp="1"/>
          </p:cNvSpPr>
          <p:nvPr>
            <p:ph type="body" sz="quarter" idx="13"/>
          </p:nvPr>
        </p:nvSpPr>
        <p:spPr>
          <a:xfrm>
            <a:off x="5889332" y="2674463"/>
            <a:ext cx="2396226" cy="685800"/>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2" name="Text Placeholder 3"/>
          <p:cNvSpPr>
            <a:spLocks noGrp="1"/>
          </p:cNvSpPr>
          <p:nvPr>
            <p:ph type="body" sz="half" idx="17"/>
          </p:nvPr>
        </p:nvSpPr>
        <p:spPr>
          <a:xfrm>
            <a:off x="5889332" y="3360263"/>
            <a:ext cx="2396226"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smtClean="0"/>
              <a:t>4/6/2018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344398136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856059" y="609600"/>
            <a:ext cx="7429499" cy="1905000"/>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856060" y="4404596"/>
            <a:ext cx="239643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0" name="Picture Placeholder 2"/>
          <p:cNvSpPr>
            <a:spLocks noGrp="1" noChangeAspect="1"/>
          </p:cNvSpPr>
          <p:nvPr>
            <p:ph type="pic" idx="15"/>
          </p:nvPr>
        </p:nvSpPr>
        <p:spPr>
          <a:xfrm>
            <a:off x="856060" y="2666998"/>
            <a:ext cx="239643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s-ES" smtClean="0"/>
              <a:t>Haga clic en el icono para agregar una imagen</a:t>
            </a:r>
            <a:endParaRPr lang="en-US" dirty="0"/>
          </a:p>
        </p:txBody>
      </p:sp>
      <p:sp>
        <p:nvSpPr>
          <p:cNvPr id="21" name="Text Placeholder 3"/>
          <p:cNvSpPr>
            <a:spLocks noGrp="1"/>
          </p:cNvSpPr>
          <p:nvPr>
            <p:ph type="body" sz="half" idx="18"/>
          </p:nvPr>
        </p:nvSpPr>
        <p:spPr>
          <a:xfrm>
            <a:off x="856060" y="4980859"/>
            <a:ext cx="239643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22" name="Text Placeholder 4"/>
          <p:cNvSpPr>
            <a:spLocks noGrp="1"/>
          </p:cNvSpPr>
          <p:nvPr>
            <p:ph type="body" sz="quarter" idx="3"/>
          </p:nvPr>
        </p:nvSpPr>
        <p:spPr>
          <a:xfrm>
            <a:off x="3366790" y="4404596"/>
            <a:ext cx="24003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3" name="Picture Placeholder 2"/>
          <p:cNvSpPr>
            <a:spLocks noGrp="1" noChangeAspect="1"/>
          </p:cNvSpPr>
          <p:nvPr>
            <p:ph type="pic" idx="21"/>
          </p:nvPr>
        </p:nvSpPr>
        <p:spPr>
          <a:xfrm>
            <a:off x="3366790" y="2666998"/>
            <a:ext cx="2399205"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s-ES" smtClean="0"/>
              <a:t>Haga clic en el icono para agregar una imagen</a:t>
            </a:r>
            <a:endParaRPr lang="en-US" dirty="0"/>
          </a:p>
        </p:txBody>
      </p:sp>
      <p:sp>
        <p:nvSpPr>
          <p:cNvPr id="24" name="Text Placeholder 3"/>
          <p:cNvSpPr>
            <a:spLocks noGrp="1"/>
          </p:cNvSpPr>
          <p:nvPr>
            <p:ph type="body" sz="half" idx="19"/>
          </p:nvPr>
        </p:nvSpPr>
        <p:spPr>
          <a:xfrm>
            <a:off x="3365695" y="4980857"/>
            <a:ext cx="24003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25" name="Text Placeholder 4"/>
          <p:cNvSpPr>
            <a:spLocks noGrp="1"/>
          </p:cNvSpPr>
          <p:nvPr>
            <p:ph type="body" sz="quarter" idx="13"/>
          </p:nvPr>
        </p:nvSpPr>
        <p:spPr>
          <a:xfrm>
            <a:off x="5889426" y="4404595"/>
            <a:ext cx="2393056"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6" name="Picture Placeholder 2"/>
          <p:cNvSpPr>
            <a:spLocks noGrp="1" noChangeAspect="1"/>
          </p:cNvSpPr>
          <p:nvPr>
            <p:ph type="pic" idx="22"/>
          </p:nvPr>
        </p:nvSpPr>
        <p:spPr>
          <a:xfrm>
            <a:off x="5889332" y="2666998"/>
            <a:ext cx="2396227"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1800" dirty="0"/>
            </a:lvl1pPr>
          </a:lstStyle>
          <a:p>
            <a:pPr marL="0" lvl="0" indent="0">
              <a:buNone/>
            </a:pPr>
            <a:r>
              <a:rPr lang="es-ES" smtClean="0"/>
              <a:t>Haga clic en el icono para agregar una imagen</a:t>
            </a:r>
            <a:endParaRPr lang="en-US" dirty="0"/>
          </a:p>
        </p:txBody>
      </p:sp>
      <p:sp>
        <p:nvSpPr>
          <p:cNvPr id="27" name="Text Placeholder 3"/>
          <p:cNvSpPr>
            <a:spLocks noGrp="1"/>
          </p:cNvSpPr>
          <p:nvPr>
            <p:ph type="body" sz="half" idx="20"/>
          </p:nvPr>
        </p:nvSpPr>
        <p:spPr>
          <a:xfrm>
            <a:off x="5889332" y="4980855"/>
            <a:ext cx="2396226"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smtClean="0"/>
              <a:t>4/6/2018</a:t>
            </a:fld>
            <a:endParaRPr lang="en-US" dirty="0"/>
          </a:p>
        </p:txBody>
      </p:sp>
      <p:sp>
        <p:nvSpPr>
          <p:cNvPr id="4" name="Footer Placeholder 3"/>
          <p:cNvSpPr>
            <a:spLocks noGrp="1"/>
          </p:cNvSpPr>
          <p:nvPr>
            <p:ph type="ftr" sz="quarter" idx="11"/>
          </p:nvPr>
        </p:nvSpPr>
        <p:spPr/>
        <p:txBody>
          <a:bodyPr/>
          <a:lstStyle>
            <a:lvl1pPr>
              <a:defRPr cap="all" baseline="0"/>
            </a:lvl1p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11455355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130011838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1" y="609600"/>
            <a:ext cx="1503758" cy="5181601"/>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56057" y="609600"/>
            <a:ext cx="5811443" cy="5181601"/>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4/6/2018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‹Nº›</a:t>
            </a:fld>
            <a:endParaRPr lang="en-US" dirty="0"/>
          </a:p>
        </p:txBody>
      </p:sp>
    </p:spTree>
    <p:extLst>
      <p:ext uri="{BB962C8B-B14F-4D97-AF65-F5344CB8AC3E}">
        <p14:creationId xmlns:p14="http://schemas.microsoft.com/office/powerpoint/2010/main" val="27804714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347" y="1122363"/>
            <a:ext cx="7773308" cy="2387600"/>
          </a:xfrm>
        </p:spPr>
        <p:txBody>
          <a:bodyPr anchor="b">
            <a:normAutofit/>
          </a:bodyPr>
          <a:lstStyle>
            <a:lvl1pPr algn="ctr">
              <a:defRPr sz="48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685347" y="3602038"/>
            <a:ext cx="7773308"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851EE8B8-4306-43CD-B376-687BC6CA3330}" type="datetimeFigureOut">
              <a:rPr lang="es-CL" smtClean="0"/>
              <a:t>06-04-2018</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26D5DFC2-FFE4-4C8B-8369-DF6C0A16DA9D}" type="slidenum">
              <a:rPr lang="es-CL" smtClean="0"/>
              <a:t>‹Nº›</a:t>
            </a:fld>
            <a:endParaRPr lang="es-CL"/>
          </a:p>
        </p:txBody>
      </p:sp>
    </p:spTree>
    <p:extLst>
      <p:ext uri="{BB962C8B-B14F-4D97-AF65-F5344CB8AC3E}">
        <p14:creationId xmlns:p14="http://schemas.microsoft.com/office/powerpoint/2010/main" val="38347799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51EE8B8-4306-43CD-B376-687BC6CA3330}" type="datetimeFigureOut">
              <a:rPr lang="es-CL" smtClean="0"/>
              <a:t>06-04-2018</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26D5DFC2-FFE4-4C8B-8369-DF6C0A16DA9D}" type="slidenum">
              <a:rPr lang="es-CL" smtClean="0"/>
              <a:t>‹Nº›</a:t>
            </a:fld>
            <a:endParaRPr lang="es-CL"/>
          </a:p>
        </p:txBody>
      </p:sp>
    </p:spTree>
    <p:extLst>
      <p:ext uri="{BB962C8B-B14F-4D97-AF65-F5344CB8AC3E}">
        <p14:creationId xmlns:p14="http://schemas.microsoft.com/office/powerpoint/2010/main" val="417647080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921933" y="657227"/>
            <a:ext cx="7300134" cy="2852737"/>
          </a:xfrm>
        </p:spPr>
        <p:txBody>
          <a:bodyPr anchor="b">
            <a:normAutofit/>
          </a:bodyPr>
          <a:lstStyle>
            <a:lvl1pPr>
              <a:defRPr sz="34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21933" y="3602039"/>
            <a:ext cx="7300134"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851EE8B8-4306-43CD-B376-687BC6CA3330}" type="datetimeFigureOut">
              <a:rPr lang="es-CL" smtClean="0"/>
              <a:t>06-04-2018</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26D5DFC2-FFE4-4C8B-8369-DF6C0A16DA9D}" type="slidenum">
              <a:rPr lang="es-CL" smtClean="0"/>
              <a:t>‹Nº›</a:t>
            </a:fld>
            <a:endParaRPr lang="es-CL"/>
          </a:p>
        </p:txBody>
      </p:sp>
    </p:spTree>
    <p:extLst>
      <p:ext uri="{BB962C8B-B14F-4D97-AF65-F5344CB8AC3E}">
        <p14:creationId xmlns:p14="http://schemas.microsoft.com/office/powerpoint/2010/main" val="23594195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6321"/>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85346" y="2088320"/>
            <a:ext cx="3829503" cy="3702881"/>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30052" y="2088320"/>
            <a:ext cx="3820616" cy="3702881"/>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851EE8B8-4306-43CD-B376-687BC6CA3330}" type="datetimeFigureOut">
              <a:rPr lang="es-CL" smtClean="0"/>
              <a:t>06-04-2018</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26D5DFC2-FFE4-4C8B-8369-DF6C0A16DA9D}" type="slidenum">
              <a:rPr lang="es-CL" smtClean="0"/>
              <a:t>‹Nº›</a:t>
            </a:fld>
            <a:endParaRPr lang="es-CL"/>
          </a:p>
        </p:txBody>
      </p:sp>
    </p:spTree>
    <p:extLst>
      <p:ext uri="{BB962C8B-B14F-4D97-AF65-F5344CB8AC3E}">
        <p14:creationId xmlns:p14="http://schemas.microsoft.com/office/powerpoint/2010/main" val="29660119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1"/>
            <a:ext cx="7765321"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5427" y="2088320"/>
            <a:ext cx="3600326"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685346" y="2912232"/>
            <a:ext cx="3830406" cy="287896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859230" y="2088320"/>
            <a:ext cx="3591437"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4629150" y="2912232"/>
            <a:ext cx="3821518" cy="287896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851EE8B8-4306-43CD-B376-687BC6CA3330}" type="datetimeFigureOut">
              <a:rPr lang="es-CL" smtClean="0"/>
              <a:t>06-04-2018</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26D5DFC2-FFE4-4C8B-8369-DF6C0A16DA9D}" type="slidenum">
              <a:rPr lang="es-CL" smtClean="0"/>
              <a:t>‹Nº›</a:t>
            </a:fld>
            <a:endParaRPr lang="es-CL"/>
          </a:p>
        </p:txBody>
      </p:sp>
    </p:spTree>
    <p:extLst>
      <p:ext uri="{BB962C8B-B14F-4D97-AF65-F5344CB8AC3E}">
        <p14:creationId xmlns:p14="http://schemas.microsoft.com/office/powerpoint/2010/main" val="31264233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s-ES" smtClean="0"/>
              <a:t>Haga clic para modificar el estilo de título del patrón</a:t>
            </a:r>
            <a:endParaRPr lang="en-US" dirty="0"/>
          </a:p>
        </p:txBody>
      </p:sp>
      <p:sp>
        <p:nvSpPr>
          <p:cNvPr id="11" name="Content Placeholder 3"/>
          <p:cNvSpPr>
            <a:spLocks noGrp="1"/>
          </p:cNvSpPr>
          <p:nvPr>
            <p:ph sz="half" idx="13"/>
          </p:nvPr>
        </p:nvSpPr>
        <p:spPr>
          <a:xfrm>
            <a:off x="533400" y="533400"/>
            <a:ext cx="3949967" cy="3767667"/>
          </a:xfrm>
        </p:spPr>
        <p:txBody>
          <a:bodyPr anchor="ct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2" name="Content Placeholder 5"/>
          <p:cNvSpPr>
            <a:spLocks noGrp="1"/>
          </p:cNvSpPr>
          <p:nvPr>
            <p:ph sz="quarter" idx="4"/>
          </p:nvPr>
        </p:nvSpPr>
        <p:spPr>
          <a:xfrm>
            <a:off x="4662362" y="533400"/>
            <a:ext cx="3948238" cy="3759200"/>
          </a:xfrm>
        </p:spPr>
        <p:txBody>
          <a:bodyPr anchor="ct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6659973E-E041-4625-97B5-14BDA510E87F}" type="datetimeFigureOut">
              <a:rPr lang="es-CL" smtClean="0"/>
              <a:pPr/>
              <a:t>06-04-2018</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8F0C9DE0-B969-4BA7-9090-6679CC701B32}" type="slidenum">
              <a:rPr lang="es-CL" smtClean="0"/>
              <a:pPr/>
              <a:t>‹Nº›</a:t>
            </a:fld>
            <a:endParaRPr lang="es-CL"/>
          </a:p>
        </p:txBody>
      </p:sp>
    </p:spTree>
    <p:extLst>
      <p:ext uri="{BB962C8B-B14F-4D97-AF65-F5344CB8AC3E}">
        <p14:creationId xmlns:p14="http://schemas.microsoft.com/office/powerpoint/2010/main" val="393727560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851EE8B8-4306-43CD-B376-687BC6CA3330}" type="datetimeFigureOut">
              <a:rPr lang="es-CL" smtClean="0"/>
              <a:t>06-04-2018</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26D5DFC2-FFE4-4C8B-8369-DF6C0A16DA9D}" type="slidenum">
              <a:rPr lang="es-CL" smtClean="0"/>
              <a:t>‹Nº›</a:t>
            </a:fld>
            <a:endParaRPr lang="es-CL"/>
          </a:p>
        </p:txBody>
      </p:sp>
    </p:spTree>
    <p:extLst>
      <p:ext uri="{BB962C8B-B14F-4D97-AF65-F5344CB8AC3E}">
        <p14:creationId xmlns:p14="http://schemas.microsoft.com/office/powerpoint/2010/main" val="164486993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51EE8B8-4306-43CD-B376-687BC6CA3330}" type="datetimeFigureOut">
              <a:rPr lang="es-CL" smtClean="0"/>
              <a:t>06-04-2018</a:t>
            </a:fld>
            <a:endParaRPr lang="es-CL"/>
          </a:p>
        </p:txBody>
      </p:sp>
      <p:sp>
        <p:nvSpPr>
          <p:cNvPr id="3" name="Footer Placeholder 2"/>
          <p:cNvSpPr>
            <a:spLocks noGrp="1"/>
          </p:cNvSpPr>
          <p:nvPr>
            <p:ph type="ftr" sz="quarter" idx="11"/>
          </p:nvPr>
        </p:nvSpPr>
        <p:spPr/>
        <p:txBody>
          <a:bodyPr/>
          <a:lstStyle/>
          <a:p>
            <a:endParaRPr lang="es-CL"/>
          </a:p>
        </p:txBody>
      </p:sp>
      <p:sp>
        <p:nvSpPr>
          <p:cNvPr id="4" name="Slide Number Placeholder 3"/>
          <p:cNvSpPr>
            <a:spLocks noGrp="1"/>
          </p:cNvSpPr>
          <p:nvPr>
            <p:ph type="sldNum" sz="quarter" idx="12"/>
          </p:nvPr>
        </p:nvSpPr>
        <p:spPr/>
        <p:txBody>
          <a:bodyPr/>
          <a:lstStyle/>
          <a:p>
            <a:fld id="{26D5DFC2-FFE4-4C8B-8369-DF6C0A16DA9D}" type="slidenum">
              <a:rPr lang="es-CL" smtClean="0"/>
              <a:t>‹Nº›</a:t>
            </a:fld>
            <a:endParaRPr lang="es-CL"/>
          </a:p>
        </p:txBody>
      </p:sp>
    </p:spTree>
    <p:extLst>
      <p:ext uri="{BB962C8B-B14F-4D97-AF65-F5344CB8AC3E}">
        <p14:creationId xmlns:p14="http://schemas.microsoft.com/office/powerpoint/2010/main" val="166786266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2949178" cy="2362200"/>
          </a:xfrm>
        </p:spPr>
        <p:txBody>
          <a:bodyPr anchor="b">
            <a:normAutofit/>
          </a:bodyPr>
          <a:lstStyle>
            <a:lvl1pPr>
              <a:defRPr sz="28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08548" y="609600"/>
            <a:ext cx="4642119" cy="5181600"/>
          </a:xfrm>
        </p:spPr>
        <p:txBody>
          <a:bodyPr anchor="ct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87921" y="2971801"/>
            <a:ext cx="2949178"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851EE8B8-4306-43CD-B376-687BC6CA3330}" type="datetimeFigureOut">
              <a:rPr lang="es-CL" smtClean="0"/>
              <a:t>06-04-2018</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26D5DFC2-FFE4-4C8B-8369-DF6C0A16DA9D}" type="slidenum">
              <a:rPr lang="es-CL" smtClean="0"/>
              <a:t>‹Nº›</a:t>
            </a:fld>
            <a:endParaRPr lang="es-CL"/>
          </a:p>
        </p:txBody>
      </p:sp>
    </p:spTree>
    <p:extLst>
      <p:ext uri="{BB962C8B-B14F-4D97-AF65-F5344CB8AC3E}">
        <p14:creationId xmlns:p14="http://schemas.microsoft.com/office/powerpoint/2010/main" val="37870937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7921" y="609600"/>
            <a:ext cx="4167603" cy="2362200"/>
          </a:xfrm>
        </p:spPr>
        <p:txBody>
          <a:bodyPr anchor="b">
            <a:normAutofit/>
          </a:bodyPr>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5249932" y="758881"/>
            <a:ext cx="2966938"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346" y="2971800"/>
            <a:ext cx="4171242"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851EE8B8-4306-43CD-B376-687BC6CA3330}" type="datetimeFigureOut">
              <a:rPr lang="es-CL" smtClean="0"/>
              <a:t>06-04-2018</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26D5DFC2-FFE4-4C8B-8369-DF6C0A16DA9D}" type="slidenum">
              <a:rPr lang="es-CL" smtClean="0"/>
              <a:t>‹Nº›</a:t>
            </a:fld>
            <a:endParaRPr lang="es-CL"/>
          </a:p>
        </p:txBody>
      </p:sp>
    </p:spTree>
    <p:extLst>
      <p:ext uri="{BB962C8B-B14F-4D97-AF65-F5344CB8AC3E}">
        <p14:creationId xmlns:p14="http://schemas.microsoft.com/office/powerpoint/2010/main" val="12060770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355" y="4289373"/>
            <a:ext cx="7775673" cy="819355"/>
          </a:xfrm>
        </p:spPr>
        <p:txBody>
          <a:bodyPr anchor="b">
            <a:normAutofit/>
          </a:bodyPr>
          <a:lstStyle>
            <a:lvl1pPr>
              <a:defRPr sz="28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85355" y="621322"/>
            <a:ext cx="7775673"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346" y="5108728"/>
            <a:ext cx="7774499"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851EE8B8-4306-43CD-B376-687BC6CA3330}" type="datetimeFigureOut">
              <a:rPr lang="es-CL" smtClean="0"/>
              <a:t>06-04-2018</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26D5DFC2-FFE4-4C8B-8369-DF6C0A16DA9D}" type="slidenum">
              <a:rPr lang="es-CL" smtClean="0"/>
              <a:t>‹Nº›</a:t>
            </a:fld>
            <a:endParaRPr lang="es-CL"/>
          </a:p>
        </p:txBody>
      </p:sp>
    </p:spTree>
    <p:extLst>
      <p:ext uri="{BB962C8B-B14F-4D97-AF65-F5344CB8AC3E}">
        <p14:creationId xmlns:p14="http://schemas.microsoft.com/office/powerpoint/2010/main" val="29146536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346" y="609601"/>
            <a:ext cx="7765322" cy="3424859"/>
          </a:xfrm>
        </p:spPr>
        <p:txBody>
          <a:bodyPr anchor="ctr"/>
          <a:lstStyle>
            <a:lvl1pPr>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85347" y="4204820"/>
            <a:ext cx="776532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851EE8B8-4306-43CD-B376-687BC6CA3330}" type="datetimeFigureOut">
              <a:rPr lang="es-CL" smtClean="0"/>
              <a:t>06-04-2018</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26D5DFC2-FFE4-4C8B-8369-DF6C0A16DA9D}" type="slidenum">
              <a:rPr lang="es-CL" smtClean="0"/>
              <a:t>‹Nº›</a:t>
            </a:fld>
            <a:endParaRPr lang="es-CL"/>
          </a:p>
        </p:txBody>
      </p:sp>
    </p:spTree>
    <p:extLst>
      <p:ext uri="{BB962C8B-B14F-4D97-AF65-F5344CB8AC3E}">
        <p14:creationId xmlns:p14="http://schemas.microsoft.com/office/powerpoint/2010/main" val="33418978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290484" y="3610032"/>
            <a:ext cx="6564224"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4" name="Text Placeholder 3"/>
          <p:cNvSpPr>
            <a:spLocks noGrp="1"/>
          </p:cNvSpPr>
          <p:nvPr>
            <p:ph type="body" sz="half" idx="2"/>
          </p:nvPr>
        </p:nvSpPr>
        <p:spPr>
          <a:xfrm>
            <a:off x="685345" y="4204821"/>
            <a:ext cx="776532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851EE8B8-4306-43CD-B376-687BC6CA3330}" type="datetimeFigureOut">
              <a:rPr lang="es-CL" smtClean="0"/>
              <a:t>06-04-2018</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26D5DFC2-FFE4-4C8B-8369-DF6C0A16DA9D}" type="slidenum">
              <a:rPr lang="es-CL" smtClean="0"/>
              <a:t>‹Nº›</a:t>
            </a:fld>
            <a:endParaRPr lang="es-CL"/>
          </a:p>
        </p:txBody>
      </p:sp>
      <p:sp>
        <p:nvSpPr>
          <p:cNvPr id="10" name="TextBox 9"/>
          <p:cNvSpPr txBox="1"/>
          <p:nvPr/>
        </p:nvSpPr>
        <p:spPr>
          <a:xfrm>
            <a:off x="505245" y="641749"/>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7946721" y="3073376"/>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04606578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85355" y="2126943"/>
            <a:ext cx="7766495" cy="2511835"/>
          </a:xfrm>
        </p:spPr>
        <p:txBody>
          <a:bodyPr anchor="b"/>
          <a:lstStyle>
            <a:lvl1pPr>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85346" y="4650556"/>
            <a:ext cx="776532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851EE8B8-4306-43CD-B376-687BC6CA3330}" type="datetimeFigureOut">
              <a:rPr lang="es-CL" smtClean="0"/>
              <a:t>06-04-2018</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26D5DFC2-FFE4-4C8B-8369-DF6C0A16DA9D}" type="slidenum">
              <a:rPr lang="es-CL" smtClean="0"/>
              <a:t>‹Nº›</a:t>
            </a:fld>
            <a:endParaRPr lang="es-CL"/>
          </a:p>
        </p:txBody>
      </p:sp>
    </p:spTree>
    <p:extLst>
      <p:ext uri="{BB962C8B-B14F-4D97-AF65-F5344CB8AC3E}">
        <p14:creationId xmlns:p14="http://schemas.microsoft.com/office/powerpoint/2010/main" val="410826072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685345" y="609601"/>
            <a:ext cx="7765322" cy="1325563"/>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685346" y="2088320"/>
            <a:ext cx="2474217"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8" name="Text Placeholder 3"/>
          <p:cNvSpPr>
            <a:spLocks noGrp="1"/>
          </p:cNvSpPr>
          <p:nvPr>
            <p:ph type="body" sz="half" idx="15"/>
          </p:nvPr>
        </p:nvSpPr>
        <p:spPr>
          <a:xfrm>
            <a:off x="685346" y="2911624"/>
            <a:ext cx="2474217"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9" name="Text Placeholder 4"/>
          <p:cNvSpPr>
            <a:spLocks noGrp="1"/>
          </p:cNvSpPr>
          <p:nvPr>
            <p:ph type="body" sz="quarter" idx="3"/>
          </p:nvPr>
        </p:nvSpPr>
        <p:spPr>
          <a:xfrm>
            <a:off x="3333658" y="2088320"/>
            <a:ext cx="2473919"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0" name="Text Placeholder 3"/>
          <p:cNvSpPr>
            <a:spLocks noGrp="1"/>
          </p:cNvSpPr>
          <p:nvPr>
            <p:ph type="body" sz="half" idx="16"/>
          </p:nvPr>
        </p:nvSpPr>
        <p:spPr>
          <a:xfrm>
            <a:off x="3333659" y="2911624"/>
            <a:ext cx="247486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11" name="Text Placeholder 4"/>
          <p:cNvSpPr>
            <a:spLocks noGrp="1"/>
          </p:cNvSpPr>
          <p:nvPr>
            <p:ph type="body" sz="quarter" idx="13"/>
          </p:nvPr>
        </p:nvSpPr>
        <p:spPr>
          <a:xfrm>
            <a:off x="5979974" y="2088320"/>
            <a:ext cx="246840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2" name="Text Placeholder 3"/>
          <p:cNvSpPr>
            <a:spLocks noGrp="1"/>
          </p:cNvSpPr>
          <p:nvPr>
            <p:ph type="body" sz="half" idx="17"/>
          </p:nvPr>
        </p:nvSpPr>
        <p:spPr>
          <a:xfrm>
            <a:off x="5982260" y="2911624"/>
            <a:ext cx="2468408"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3" name="Date Placeholder 2"/>
          <p:cNvSpPr>
            <a:spLocks noGrp="1"/>
          </p:cNvSpPr>
          <p:nvPr>
            <p:ph type="dt" sz="half" idx="10"/>
          </p:nvPr>
        </p:nvSpPr>
        <p:spPr/>
        <p:txBody>
          <a:bodyPr/>
          <a:lstStyle/>
          <a:p>
            <a:fld id="{851EE8B8-4306-43CD-B376-687BC6CA3330}" type="datetimeFigureOut">
              <a:rPr lang="es-CL" smtClean="0"/>
              <a:t>06-04-2018</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26D5DFC2-FFE4-4C8B-8369-DF6C0A16DA9D}" type="slidenum">
              <a:rPr lang="es-CL" smtClean="0"/>
              <a:t>‹Nº›</a:t>
            </a:fld>
            <a:endParaRPr lang="es-CL"/>
          </a:p>
        </p:txBody>
      </p:sp>
    </p:spTree>
    <p:extLst>
      <p:ext uri="{BB962C8B-B14F-4D97-AF65-F5344CB8AC3E}">
        <p14:creationId xmlns:p14="http://schemas.microsoft.com/office/powerpoint/2010/main" val="279869691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685346" y="609601"/>
            <a:ext cx="7765322" cy="1325563"/>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685347" y="3989147"/>
            <a:ext cx="2474216"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0" name="Picture Placeholder 2"/>
          <p:cNvSpPr>
            <a:spLocks noGrp="1" noChangeAspect="1"/>
          </p:cNvSpPr>
          <p:nvPr>
            <p:ph type="pic" idx="15"/>
          </p:nvPr>
        </p:nvSpPr>
        <p:spPr>
          <a:xfrm>
            <a:off x="819015" y="2092235"/>
            <a:ext cx="2205038"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1" name="Text Placeholder 3"/>
          <p:cNvSpPr>
            <a:spLocks noGrp="1"/>
          </p:cNvSpPr>
          <p:nvPr>
            <p:ph type="body" sz="half" idx="18"/>
          </p:nvPr>
        </p:nvSpPr>
        <p:spPr>
          <a:xfrm>
            <a:off x="685347" y="4565409"/>
            <a:ext cx="2474216"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22" name="Text Placeholder 4"/>
          <p:cNvSpPr>
            <a:spLocks noGrp="1"/>
          </p:cNvSpPr>
          <p:nvPr>
            <p:ph type="body" sz="quarter" idx="3"/>
          </p:nvPr>
        </p:nvSpPr>
        <p:spPr>
          <a:xfrm>
            <a:off x="3332026" y="3989147"/>
            <a:ext cx="2474237"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3" name="Picture Placeholder 2"/>
          <p:cNvSpPr>
            <a:spLocks noGrp="1" noChangeAspect="1"/>
          </p:cNvSpPr>
          <p:nvPr>
            <p:ph type="pic" idx="21"/>
          </p:nvPr>
        </p:nvSpPr>
        <p:spPr>
          <a:xfrm>
            <a:off x="3426747" y="2092235"/>
            <a:ext cx="2197894"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19"/>
          </p:nvPr>
        </p:nvSpPr>
        <p:spPr>
          <a:xfrm>
            <a:off x="3331011" y="4565408"/>
            <a:ext cx="2475252" cy="122579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25" name="Text Placeholder 4"/>
          <p:cNvSpPr>
            <a:spLocks noGrp="1"/>
          </p:cNvSpPr>
          <p:nvPr>
            <p:ph type="body" sz="quarter" idx="13"/>
          </p:nvPr>
        </p:nvSpPr>
        <p:spPr>
          <a:xfrm>
            <a:off x="5980067" y="3989147"/>
            <a:ext cx="246742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6" name="Picture Placeholder 2"/>
          <p:cNvSpPr>
            <a:spLocks noGrp="1" noChangeAspect="1"/>
          </p:cNvSpPr>
          <p:nvPr>
            <p:ph type="pic" idx="22"/>
          </p:nvPr>
        </p:nvSpPr>
        <p:spPr>
          <a:xfrm>
            <a:off x="6114603" y="2092235"/>
            <a:ext cx="219908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7" name="Text Placeholder 3"/>
          <p:cNvSpPr>
            <a:spLocks noGrp="1"/>
          </p:cNvSpPr>
          <p:nvPr>
            <p:ph type="body" sz="half" idx="20"/>
          </p:nvPr>
        </p:nvSpPr>
        <p:spPr>
          <a:xfrm>
            <a:off x="5979973" y="4565410"/>
            <a:ext cx="2470694" cy="122579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3" name="Date Placeholder 2"/>
          <p:cNvSpPr>
            <a:spLocks noGrp="1"/>
          </p:cNvSpPr>
          <p:nvPr>
            <p:ph type="dt" sz="half" idx="10"/>
          </p:nvPr>
        </p:nvSpPr>
        <p:spPr/>
        <p:txBody>
          <a:bodyPr/>
          <a:lstStyle/>
          <a:p>
            <a:fld id="{851EE8B8-4306-43CD-B376-687BC6CA3330}" type="datetimeFigureOut">
              <a:rPr lang="es-CL" smtClean="0"/>
              <a:t>06-04-2018</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26D5DFC2-FFE4-4C8B-8369-DF6C0A16DA9D}" type="slidenum">
              <a:rPr lang="es-CL" smtClean="0"/>
              <a:t>‹Nº›</a:t>
            </a:fld>
            <a:endParaRPr lang="es-CL"/>
          </a:p>
        </p:txBody>
      </p:sp>
    </p:spTree>
    <p:extLst>
      <p:ext uri="{BB962C8B-B14F-4D97-AF65-F5344CB8AC3E}">
        <p14:creationId xmlns:p14="http://schemas.microsoft.com/office/powerpoint/2010/main" val="124920054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762001" y="533400"/>
            <a:ext cx="3716866" cy="609600"/>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533399" y="1143000"/>
            <a:ext cx="3945467" cy="3158067"/>
          </a:xfrm>
        </p:spPr>
        <p:txBody>
          <a:bodyPr anchor="t">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855016" y="566738"/>
            <a:ext cx="3764051" cy="576262"/>
          </a:xfrm>
        </p:spPr>
        <p:txBody>
          <a:bodyPr anchor="b">
            <a:noAutofit/>
          </a:bodyPr>
          <a:lstStyle>
            <a:lvl1pPr marL="0" indent="0">
              <a:buNone/>
              <a:defRPr sz="2400" b="0" cap="all">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4662362" y="1143000"/>
            <a:ext cx="3956705" cy="3149600"/>
          </a:xfrm>
        </p:spPr>
        <p:txBody>
          <a:bodyPr anchor="t">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6659973E-E041-4625-97B5-14BDA510E87F}" type="datetimeFigureOut">
              <a:rPr lang="es-CL" smtClean="0"/>
              <a:pPr/>
              <a:t>06-04-2018</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8F0C9DE0-B969-4BA7-9090-6679CC701B32}" type="slidenum">
              <a:rPr lang="es-CL" smtClean="0"/>
              <a:pPr/>
              <a:t>‹Nº›</a:t>
            </a:fld>
            <a:endParaRPr lang="es-CL"/>
          </a:p>
        </p:txBody>
      </p:sp>
    </p:spTree>
    <p:extLst>
      <p:ext uri="{BB962C8B-B14F-4D97-AF65-F5344CB8AC3E}">
        <p14:creationId xmlns:p14="http://schemas.microsoft.com/office/powerpoint/2010/main" val="309931238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51EE8B8-4306-43CD-B376-687BC6CA3330}" type="datetimeFigureOut">
              <a:rPr lang="es-CL" smtClean="0"/>
              <a:t>06-04-2018</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26D5DFC2-FFE4-4C8B-8369-DF6C0A16DA9D}" type="slidenum">
              <a:rPr lang="es-CL" smtClean="0"/>
              <a:t>‹Nº›</a:t>
            </a:fld>
            <a:endParaRPr lang="es-CL"/>
          </a:p>
        </p:txBody>
      </p:sp>
    </p:spTree>
    <p:extLst>
      <p:ext uri="{BB962C8B-B14F-4D97-AF65-F5344CB8AC3E}">
        <p14:creationId xmlns:p14="http://schemas.microsoft.com/office/powerpoint/2010/main" val="402523576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609600"/>
            <a:ext cx="1906993" cy="5181601"/>
          </a:xfrm>
        </p:spPr>
        <p:txBody>
          <a:bodyPr vert="eaVert"/>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85346" y="609600"/>
            <a:ext cx="5744029" cy="5181601"/>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51EE8B8-4306-43CD-B376-687BC6CA3330}" type="datetimeFigureOut">
              <a:rPr lang="es-CL" smtClean="0"/>
              <a:t>06-04-2018</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26D5DFC2-FFE4-4C8B-8369-DF6C0A16DA9D}" type="slidenum">
              <a:rPr lang="es-CL" smtClean="0"/>
              <a:t>‹Nº›</a:t>
            </a:fld>
            <a:endParaRPr lang="es-CL"/>
          </a:p>
        </p:txBody>
      </p:sp>
    </p:spTree>
    <p:extLst>
      <p:ext uri="{BB962C8B-B14F-4D97-AF65-F5344CB8AC3E}">
        <p14:creationId xmlns:p14="http://schemas.microsoft.com/office/powerpoint/2010/main" val="316056600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533400" y="4495800"/>
            <a:ext cx="6554867" cy="1524000"/>
          </a:xfrm>
        </p:spPr>
        <p:txBody>
          <a:bodyPr>
            <a:normAutofit/>
          </a:bodyPr>
          <a:lstStyle>
            <a:lvl1pPr>
              <a:defRPr sz="3200"/>
            </a:lvl1p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6659973E-E041-4625-97B5-14BDA510E87F}" type="datetimeFigureOut">
              <a:rPr lang="es-CL" smtClean="0"/>
              <a:pPr/>
              <a:t>06-04-2018</a:t>
            </a:fld>
            <a:endParaRPr lang="es-CL"/>
          </a:p>
        </p:txBody>
      </p:sp>
      <p:sp>
        <p:nvSpPr>
          <p:cNvPr id="4" name="Footer Placeholder 3"/>
          <p:cNvSpPr>
            <a:spLocks noGrp="1"/>
          </p:cNvSpPr>
          <p:nvPr>
            <p:ph type="ftr" sz="quarter" idx="11"/>
          </p:nvPr>
        </p:nvSpPr>
        <p:spPr/>
        <p:txBody>
          <a:bodyPr/>
          <a:lstStyle/>
          <a:p>
            <a:endParaRPr lang="es-CL"/>
          </a:p>
        </p:txBody>
      </p:sp>
      <p:sp>
        <p:nvSpPr>
          <p:cNvPr id="5" name="Slide Number Placeholder 4"/>
          <p:cNvSpPr>
            <a:spLocks noGrp="1"/>
          </p:cNvSpPr>
          <p:nvPr>
            <p:ph type="sldNum" sz="quarter" idx="12"/>
          </p:nvPr>
        </p:nvSpPr>
        <p:spPr/>
        <p:txBody>
          <a:bodyPr/>
          <a:lstStyle/>
          <a:p>
            <a:fld id="{8F0C9DE0-B969-4BA7-9090-6679CC701B32}" type="slidenum">
              <a:rPr lang="es-CL" smtClean="0"/>
              <a:pPr/>
              <a:t>‹Nº›</a:t>
            </a:fld>
            <a:endParaRPr lang="es-CL"/>
          </a:p>
        </p:txBody>
      </p:sp>
    </p:spTree>
    <p:extLst>
      <p:ext uri="{BB962C8B-B14F-4D97-AF65-F5344CB8AC3E}">
        <p14:creationId xmlns:p14="http://schemas.microsoft.com/office/powerpoint/2010/main" val="364874197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59973E-E041-4625-97B5-14BDA510E87F}" type="datetimeFigureOut">
              <a:rPr lang="es-CL" smtClean="0"/>
              <a:pPr/>
              <a:t>06-04-2018</a:t>
            </a:fld>
            <a:endParaRPr lang="es-CL"/>
          </a:p>
        </p:txBody>
      </p:sp>
      <p:sp>
        <p:nvSpPr>
          <p:cNvPr id="3" name="Footer Placeholder 2"/>
          <p:cNvSpPr>
            <a:spLocks noGrp="1"/>
          </p:cNvSpPr>
          <p:nvPr>
            <p:ph type="ftr" sz="quarter" idx="11"/>
          </p:nvPr>
        </p:nvSpPr>
        <p:spPr/>
        <p:txBody>
          <a:bodyPr/>
          <a:lstStyle/>
          <a:p>
            <a:endParaRPr lang="es-CL"/>
          </a:p>
        </p:txBody>
      </p:sp>
      <p:sp>
        <p:nvSpPr>
          <p:cNvPr id="4" name="Slide Number Placeholder 3"/>
          <p:cNvSpPr>
            <a:spLocks noGrp="1"/>
          </p:cNvSpPr>
          <p:nvPr>
            <p:ph type="sldNum" sz="quarter" idx="12"/>
          </p:nvPr>
        </p:nvSpPr>
        <p:spPr/>
        <p:txBody>
          <a:bodyPr/>
          <a:lstStyle/>
          <a:p>
            <a:fld id="{8F0C9DE0-B969-4BA7-9090-6679CC701B32}" type="slidenum">
              <a:rPr lang="es-CL" smtClean="0"/>
              <a:pPr/>
              <a:t>‹Nº›</a:t>
            </a:fld>
            <a:endParaRPr lang="es-CL"/>
          </a:p>
        </p:txBody>
      </p:sp>
    </p:spTree>
    <p:extLst>
      <p:ext uri="{BB962C8B-B14F-4D97-AF65-F5344CB8AC3E}">
        <p14:creationId xmlns:p14="http://schemas.microsoft.com/office/powerpoint/2010/main" val="144913701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5418667" y="533400"/>
            <a:ext cx="3200400" cy="1524000"/>
          </a:xfrm>
        </p:spPr>
        <p:txBody>
          <a:bodyPr anchor="b">
            <a:normAutofit/>
          </a:bodyPr>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33399" y="533400"/>
            <a:ext cx="4438755" cy="5486400"/>
          </a:xfrm>
        </p:spPr>
        <p:txBody>
          <a:bodyPr anchor="ct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5418667" y="2209802"/>
            <a:ext cx="32004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6659973E-E041-4625-97B5-14BDA510E87F}" type="datetimeFigureOut">
              <a:rPr lang="es-CL" smtClean="0"/>
              <a:pPr/>
              <a:t>06-04-2018</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8F0C9DE0-B969-4BA7-9090-6679CC701B32}" type="slidenum">
              <a:rPr lang="es-CL" smtClean="0"/>
              <a:pPr/>
              <a:t>‹Nº›</a:t>
            </a:fld>
            <a:endParaRPr lang="es-CL"/>
          </a:p>
        </p:txBody>
      </p:sp>
    </p:spTree>
    <p:extLst>
      <p:ext uri="{BB962C8B-B14F-4D97-AF65-F5344CB8AC3E}">
        <p14:creationId xmlns:p14="http://schemas.microsoft.com/office/powerpoint/2010/main" val="32784945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495800" y="1447800"/>
            <a:ext cx="3563258" cy="1143000"/>
          </a:xfrm>
        </p:spPr>
        <p:txBody>
          <a:bodyPr anchor="b">
            <a:normAutofit/>
          </a:bodyPr>
          <a:lstStyle>
            <a:lvl1pPr algn="l">
              <a:defRPr sz="2400" b="0"/>
            </a:lvl1pPr>
          </a:lstStyle>
          <a:p>
            <a:r>
              <a:rPr lang="es-ES" smtClean="0"/>
              <a:t>Haga clic para modificar el estilo de título del patrón</a:t>
            </a:r>
            <a:endParaRPr lang="en-US" dirty="0"/>
          </a:p>
        </p:txBody>
      </p:sp>
      <p:sp>
        <p:nvSpPr>
          <p:cNvPr id="17" name="Picture Placeholder 2"/>
          <p:cNvSpPr>
            <a:spLocks noGrp="1" noChangeAspect="1"/>
          </p:cNvSpPr>
          <p:nvPr>
            <p:ph type="pic" idx="13"/>
          </p:nvPr>
        </p:nvSpPr>
        <p:spPr>
          <a:xfrm>
            <a:off x="762000" y="914400"/>
            <a:ext cx="3280974" cy="48006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496027" y="2743200"/>
            <a:ext cx="3564223" cy="2082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6659973E-E041-4625-97B5-14BDA510E87F}" type="datetimeFigureOut">
              <a:rPr lang="es-CL" smtClean="0"/>
              <a:pPr/>
              <a:t>06-04-2018</a:t>
            </a:fld>
            <a:endParaRPr lang="es-CL"/>
          </a:p>
        </p:txBody>
      </p:sp>
      <p:sp>
        <p:nvSpPr>
          <p:cNvPr id="6" name="Footer Placeholder 5"/>
          <p:cNvSpPr>
            <a:spLocks noGrp="1"/>
          </p:cNvSpPr>
          <p:nvPr>
            <p:ph type="ftr" sz="quarter" idx="11"/>
          </p:nvPr>
        </p:nvSpPr>
        <p:spPr>
          <a:xfrm>
            <a:off x="533400" y="6172200"/>
            <a:ext cx="5811724" cy="365125"/>
          </a:xfrm>
        </p:spPr>
        <p:txBody>
          <a:bodyPr/>
          <a:lstStyle/>
          <a:p>
            <a:endParaRPr lang="es-CL"/>
          </a:p>
        </p:txBody>
      </p:sp>
      <p:sp>
        <p:nvSpPr>
          <p:cNvPr id="7" name="Slide Number Placeholder 6"/>
          <p:cNvSpPr>
            <a:spLocks noGrp="1"/>
          </p:cNvSpPr>
          <p:nvPr>
            <p:ph type="sldNum" sz="quarter" idx="12"/>
          </p:nvPr>
        </p:nvSpPr>
        <p:spPr/>
        <p:txBody>
          <a:bodyPr/>
          <a:lstStyle/>
          <a:p>
            <a:fld id="{8F0C9DE0-B969-4BA7-9090-6679CC701B32}" type="slidenum">
              <a:rPr lang="es-CL" smtClean="0"/>
              <a:pPr/>
              <a:t>‹Nº›</a:t>
            </a:fld>
            <a:endParaRPr lang="es-CL"/>
          </a:p>
        </p:txBody>
      </p:sp>
    </p:spTree>
    <p:extLst>
      <p:ext uri="{BB962C8B-B14F-4D97-AF65-F5344CB8AC3E}">
        <p14:creationId xmlns:p14="http://schemas.microsoft.com/office/powerpoint/2010/main" val="1536882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2.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3.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
              <a:schemeClr val="bg2">
                <a:tint val="97000"/>
                <a:hueMod val="92000"/>
                <a:satMod val="169000"/>
                <a:lumMod val="164000"/>
              </a:schemeClr>
            </a:gs>
            <a:gs pos="45000">
              <a:schemeClr val="bg2">
                <a:shade val="96000"/>
                <a:satMod val="120000"/>
                <a:lumMod val="90000"/>
              </a:schemeClr>
            </a:gs>
          </a:gsLst>
          <a:lin ang="6120000" scaled="1"/>
          <a:tileRect/>
        </a:gradFill>
        <a:effectLst/>
      </p:bgPr>
    </p:bg>
    <p:spTree>
      <p:nvGrpSpPr>
        <p:cNvPr id="1" name=""/>
        <p:cNvGrpSpPr/>
        <p:nvPr/>
      </p:nvGrpSpPr>
      <p:grpSpPr>
        <a:xfrm>
          <a:off x="0" y="0"/>
          <a:ext cx="0" cy="0"/>
          <a:chOff x="0" y="0"/>
          <a:chExt cx="0" cy="0"/>
        </a:xfrm>
      </p:grpSpPr>
      <p:grpSp>
        <p:nvGrpSpPr>
          <p:cNvPr id="7" name="Group 6"/>
          <p:cNvGrpSpPr/>
          <p:nvPr/>
        </p:nvGrpSpPr>
        <p:grpSpPr>
          <a:xfrm>
            <a:off x="6670675" y="3894667"/>
            <a:ext cx="2470456" cy="2658533"/>
            <a:chOff x="6687077" y="3259666"/>
            <a:chExt cx="2981857" cy="3208867"/>
          </a:xfrm>
        </p:grpSpPr>
        <p:cxnSp>
          <p:nvCxnSpPr>
            <p:cNvPr id="8" name="Straight Connector 7"/>
            <p:cNvCxnSpPr/>
            <p:nvPr/>
          </p:nvCxnSpPr>
          <p:spPr>
            <a:xfrm flipH="1">
              <a:off x="8756120" y="3259666"/>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6687077" y="3486677"/>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7772400" y="3581400"/>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7923214" y="3433394"/>
              <a:ext cx="1739738" cy="173974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8398935" y="3985317"/>
              <a:ext cx="1264017" cy="1264016"/>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533400" y="4495800"/>
            <a:ext cx="6554867" cy="1524000"/>
          </a:xfrm>
          <a:prstGeom prst="rect">
            <a:avLst/>
          </a:prstGeom>
          <a:effectLst/>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533400" y="533401"/>
            <a:ext cx="6554867" cy="3767670"/>
          </a:xfrm>
          <a:prstGeom prst="rect">
            <a:avLst/>
          </a:prstGeom>
        </p:spPr>
        <p:txBody>
          <a:bodyPr vert="horz" lIns="91440" tIns="45720" rIns="91440" bIns="45720" rtlCol="0" anchor="ctr">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430245" y="6172203"/>
            <a:ext cx="1200463"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6659973E-E041-4625-97B5-14BDA510E87F}" type="datetimeFigureOut">
              <a:rPr lang="es-CL" smtClean="0"/>
              <a:pPr/>
              <a:t>06-04-2018</a:t>
            </a:fld>
            <a:endParaRPr lang="es-CL"/>
          </a:p>
        </p:txBody>
      </p:sp>
      <p:sp>
        <p:nvSpPr>
          <p:cNvPr id="5" name="Footer Placeholder 4"/>
          <p:cNvSpPr>
            <a:spLocks noGrp="1"/>
          </p:cNvSpPr>
          <p:nvPr>
            <p:ph type="ftr" sz="quarter" idx="3"/>
          </p:nvPr>
        </p:nvSpPr>
        <p:spPr>
          <a:xfrm>
            <a:off x="533400" y="6172200"/>
            <a:ext cx="5811724"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s-CL"/>
          </a:p>
        </p:txBody>
      </p:sp>
      <p:sp>
        <p:nvSpPr>
          <p:cNvPr id="6" name="Slide Number Placeholder 5"/>
          <p:cNvSpPr>
            <a:spLocks noGrp="1"/>
          </p:cNvSpPr>
          <p:nvPr>
            <p:ph type="sldNum" sz="quarter" idx="4"/>
          </p:nvPr>
        </p:nvSpPr>
        <p:spPr>
          <a:xfrm>
            <a:off x="7774426" y="5578478"/>
            <a:ext cx="856907" cy="669925"/>
          </a:xfrm>
          <a:prstGeom prst="rect">
            <a:avLst/>
          </a:prstGeom>
        </p:spPr>
        <p:txBody>
          <a:bodyPr vert="horz" lIns="91440" tIns="45720" rIns="91440" bIns="45720" rtlCol="0" anchor="b"/>
          <a:lstStyle>
            <a:lvl1pPr algn="r">
              <a:defRPr sz="2800" b="0" i="0">
                <a:solidFill>
                  <a:schemeClr val="bg2">
                    <a:lumMod val="50000"/>
                  </a:schemeClr>
                </a:solidFill>
                <a:effectLst/>
                <a:latin typeface="+mn-lt"/>
              </a:defRPr>
            </a:lvl1pPr>
          </a:lstStyle>
          <a:p>
            <a:fld id="{8F0C9DE0-B969-4BA7-9090-6679CC701B32}" type="slidenum">
              <a:rPr lang="es-CL" smtClean="0"/>
              <a:pPr/>
              <a:t>‹Nº›</a:t>
            </a:fld>
            <a:endParaRPr lang="es-CL"/>
          </a:p>
        </p:txBody>
      </p:sp>
    </p:spTree>
    <p:extLst>
      <p:ext uri="{BB962C8B-B14F-4D97-AF65-F5344CB8AC3E}">
        <p14:creationId xmlns:p14="http://schemas.microsoft.com/office/powerpoint/2010/main" val="1080039045"/>
      </p:ext>
    </p:extLst>
  </p:cSld>
  <p:clrMap bg1="dk1" tx1="lt1" bg2="dk2" tx2="lt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 id="2147483846" r:id="rId12"/>
    <p:sldLayoutId id="2147483847" r:id="rId13"/>
    <p:sldLayoutId id="2147483848" r:id="rId14"/>
    <p:sldLayoutId id="2147483849" r:id="rId15"/>
    <p:sldLayoutId id="2147483850" r:id="rId16"/>
    <p:sldLayoutId id="2147483851" r:id="rId17"/>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txStyles>
    <p:title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 y="-1"/>
            <a:ext cx="9144002"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9041774" cy="6858001"/>
            <a:chOff x="-14288" y="0"/>
            <a:chExt cx="9041774"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8352798"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856060" y="618518"/>
            <a:ext cx="7429499"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856060" y="2249487"/>
            <a:ext cx="7429499" cy="3541714"/>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5592691" y="5883277"/>
            <a:ext cx="20574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smtClean="0"/>
              <a:pPr/>
              <a:t>4/6/2018</a:t>
            </a:fld>
            <a:endParaRPr lang="en-US" dirty="0"/>
          </a:p>
        </p:txBody>
      </p:sp>
      <p:sp>
        <p:nvSpPr>
          <p:cNvPr id="5" name="Footer Placeholder 4"/>
          <p:cNvSpPr>
            <a:spLocks noGrp="1"/>
          </p:cNvSpPr>
          <p:nvPr>
            <p:ph type="ftr" sz="quarter" idx="3"/>
          </p:nvPr>
        </p:nvSpPr>
        <p:spPr>
          <a:xfrm>
            <a:off x="856059" y="5883276"/>
            <a:ext cx="4679482"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7707241" y="5883275"/>
            <a:ext cx="578317"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smtClean="0"/>
              <a:pPr/>
              <a:t>‹Nº›</a:t>
            </a:fld>
            <a:endParaRPr lang="en-US" dirty="0"/>
          </a:p>
        </p:txBody>
      </p:sp>
    </p:spTree>
    <p:extLst>
      <p:ext uri="{BB962C8B-B14F-4D97-AF65-F5344CB8AC3E}">
        <p14:creationId xmlns:p14="http://schemas.microsoft.com/office/powerpoint/2010/main" val="4181921356"/>
      </p:ext>
    </p:extLst>
  </p:cSld>
  <p:clrMap bg1="dk1" tx1="lt1" bg2="dk2" tx2="lt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 id="2147483865" r:id="rId13"/>
    <p:sldLayoutId id="2147483866" r:id="rId14"/>
    <p:sldLayoutId id="2147483867" r:id="rId15"/>
    <p:sldLayoutId id="2147483868" r:id="rId16"/>
    <p:sldLayoutId id="2147483869" r:id="rId17"/>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2060"/>
            </a:gs>
            <a:gs pos="74000">
              <a:srgbClr val="002060"/>
            </a:gs>
            <a:gs pos="83000">
              <a:srgbClr val="002060"/>
            </a:gs>
            <a:gs pos="100000">
              <a:srgbClr val="0070C0"/>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7" y="609601"/>
            <a:ext cx="7765321" cy="1326321"/>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346" y="2096064"/>
            <a:ext cx="7765322" cy="3695136"/>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851EE8B8-4306-43CD-B376-687BC6CA3330}" type="datetimeFigureOut">
              <a:rPr lang="es-CL" smtClean="0"/>
              <a:t>06-04-2018</a:t>
            </a:fld>
            <a:endParaRPr lang="es-CL"/>
          </a:p>
        </p:txBody>
      </p:sp>
      <p:sp>
        <p:nvSpPr>
          <p:cNvPr id="5" name="Footer Placeholder 4"/>
          <p:cNvSpPr>
            <a:spLocks noGrp="1"/>
          </p:cNvSpPr>
          <p:nvPr>
            <p:ph type="ftr" sz="quarter" idx="3"/>
          </p:nvPr>
        </p:nvSpPr>
        <p:spPr>
          <a:xfrm>
            <a:off x="685346" y="5883276"/>
            <a:ext cx="5004649"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s-CL"/>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26D5DFC2-FFE4-4C8B-8369-DF6C0A16DA9D}" type="slidenum">
              <a:rPr lang="es-CL" smtClean="0"/>
              <a:t>‹Nº›</a:t>
            </a:fld>
            <a:endParaRPr lang="es-CL"/>
          </a:p>
        </p:txBody>
      </p:sp>
    </p:spTree>
    <p:extLst>
      <p:ext uri="{BB962C8B-B14F-4D97-AF65-F5344CB8AC3E}">
        <p14:creationId xmlns:p14="http://schemas.microsoft.com/office/powerpoint/2010/main" val="1175679779"/>
      </p:ext>
    </p:extLst>
  </p:cSld>
  <p:clrMap bg1="dk1" tx1="lt1" bg2="dk2" tx2="lt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 id="2147483882" r:id="rId12"/>
    <p:sldLayoutId id="2147483883" r:id="rId13"/>
    <p:sldLayoutId id="2147483884" r:id="rId14"/>
    <p:sldLayoutId id="2147483885" r:id="rId15"/>
    <p:sldLayoutId id="2147483886" r:id="rId16"/>
    <p:sldLayoutId id="2147483887" r:id="rId17"/>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8.e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9.emf"/><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g"/><Relationship Id="rId1" Type="http://schemas.openxmlformats.org/officeDocument/2006/relationships/slideLayout" Target="../slideLayouts/slideLayout4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467544" y="1700808"/>
            <a:ext cx="8321578" cy="1424200"/>
          </a:xfrm>
          <a:noFill/>
        </p:spPr>
        <p:style>
          <a:lnRef idx="0">
            <a:schemeClr val="accent1"/>
          </a:lnRef>
          <a:fillRef idx="3">
            <a:schemeClr val="accent1"/>
          </a:fillRef>
          <a:effectRef idx="3">
            <a:schemeClr val="accent1"/>
          </a:effectRef>
          <a:fontRef idx="minor">
            <a:schemeClr val="lt1"/>
          </a:fontRef>
        </p:style>
        <p:txBody>
          <a:bodyPr>
            <a:noAutofit/>
          </a:bodyPr>
          <a:lstStyle/>
          <a:p>
            <a:pPr algn="ctr"/>
            <a:r>
              <a:rPr lang="es-CL" sz="6000" b="1" cap="none"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CUENTA PÚBLICA 2018</a:t>
            </a:r>
            <a:endParaRPr lang="es-CL" sz="6000" b="1" cap="none"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3" name="2 Subtítulo"/>
          <p:cNvSpPr>
            <a:spLocks noGrp="1"/>
          </p:cNvSpPr>
          <p:nvPr>
            <p:ph type="subTitle" idx="1"/>
          </p:nvPr>
        </p:nvSpPr>
        <p:spPr>
          <a:xfrm>
            <a:off x="755576" y="4368309"/>
            <a:ext cx="6855204" cy="915014"/>
          </a:xfrm>
          <a:noFill/>
          <a:effectLst/>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b">
            <a:noAutofit/>
          </a:bodyPr>
          <a:lstStyle/>
          <a:p>
            <a:pPr algn="ctr">
              <a:spcBef>
                <a:spcPct val="0"/>
              </a:spcBef>
            </a:pPr>
            <a:r>
              <a:rPr lang="es-CL" sz="6000" b="1" dirty="0">
                <a:ln w="9525">
                  <a:solidFill>
                    <a:schemeClr val="bg1"/>
                  </a:solidFill>
                  <a:prstDash val="solid"/>
                </a:ln>
                <a:solidFill>
                  <a:schemeClr val="tx1"/>
                </a:solidFill>
                <a:effectLst>
                  <a:outerShdw blurRad="12700" dist="38100" dir="2700000" algn="tl" rotWithShape="0">
                    <a:schemeClr val="bg1">
                      <a:lumMod val="50000"/>
                    </a:schemeClr>
                  </a:outerShdw>
                </a:effectLst>
              </a:rPr>
              <a:t>COLEGIO MATER </a:t>
            </a:r>
            <a:r>
              <a:rPr lang="es-CL" sz="6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DEI 2018</a:t>
            </a:r>
            <a:endParaRPr lang="es-CL" sz="60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pic>
        <p:nvPicPr>
          <p:cNvPr id="1028" name="Picture 4" descr="http://materdeicoyhaique.cl/images/dolorosa%20photoshop.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5676" y="0"/>
            <a:ext cx="1718324" cy="206198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Rectángulo 4"/>
          <p:cNvSpPr/>
          <p:nvPr/>
        </p:nvSpPr>
        <p:spPr>
          <a:xfrm>
            <a:off x="3008626" y="112320"/>
            <a:ext cx="3542958" cy="954107"/>
          </a:xfrm>
          <a:prstGeom prst="rect">
            <a:avLst/>
          </a:prstGeom>
          <a:noFill/>
        </p:spPr>
        <p:txBody>
          <a:bodyPr wrap="none" lIns="91440" tIns="45720" rIns="91440" bIns="45720">
            <a:spAutoFit/>
          </a:bodyPr>
          <a:lstStyle/>
          <a:p>
            <a:pPr algn="ctr"/>
            <a:r>
              <a:rPr lang="es-ES" sz="2800" b="1" dirty="0" smtClean="0">
                <a:ln w="6600">
                  <a:solidFill>
                    <a:schemeClr val="accent2"/>
                  </a:solidFill>
                  <a:prstDash val="solid"/>
                </a:ln>
                <a:solidFill>
                  <a:srgbClr val="FFFFFF"/>
                </a:solidFill>
                <a:effectLst>
                  <a:outerShdw dist="38100" dir="2700000" algn="tl" rotWithShape="0">
                    <a:schemeClr val="accent2"/>
                  </a:outerShdw>
                </a:effectLst>
              </a:rPr>
              <a:t>80 Años Educando </a:t>
            </a:r>
          </a:p>
          <a:p>
            <a:pPr algn="ctr"/>
            <a:r>
              <a:rPr lang="es-ES" sz="2800" b="1" dirty="0" smtClean="0">
                <a:ln w="6600">
                  <a:solidFill>
                    <a:schemeClr val="accent2"/>
                  </a:solidFill>
                  <a:prstDash val="solid"/>
                </a:ln>
                <a:solidFill>
                  <a:srgbClr val="FFFFFF"/>
                </a:solidFill>
                <a:effectLst>
                  <a:outerShdw dist="38100" dir="2700000" algn="tl" rotWithShape="0">
                    <a:schemeClr val="accent2"/>
                  </a:outerShdw>
                </a:effectLst>
              </a:rPr>
              <a:t>al estilo De María</a:t>
            </a:r>
          </a:p>
        </p:txBody>
      </p:sp>
    </p:spTree>
    <p:extLst>
      <p:ext uri="{BB962C8B-B14F-4D97-AF65-F5344CB8AC3E}">
        <p14:creationId xmlns:p14="http://schemas.microsoft.com/office/powerpoint/2010/main" val="172433697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p:cNvGrpSpPr/>
          <p:nvPr/>
        </p:nvGrpSpPr>
        <p:grpSpPr>
          <a:xfrm>
            <a:off x="683568" y="332656"/>
            <a:ext cx="7992887" cy="1008112"/>
            <a:chOff x="1303007" y="620688"/>
            <a:chExt cx="6221321" cy="584775"/>
          </a:xfrm>
        </p:grpSpPr>
        <p:sp>
          <p:nvSpPr>
            <p:cNvPr id="5" name="Rectángulo redondeado 4"/>
            <p:cNvSpPr/>
            <p:nvPr/>
          </p:nvSpPr>
          <p:spPr>
            <a:xfrm>
              <a:off x="1303007" y="620688"/>
              <a:ext cx="6221321" cy="58477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2400" b="1"/>
            </a:p>
          </p:txBody>
        </p:sp>
        <p:sp>
          <p:nvSpPr>
            <p:cNvPr id="4" name="CuadroTexto 3"/>
            <p:cNvSpPr txBox="1"/>
            <p:nvPr/>
          </p:nvSpPr>
          <p:spPr>
            <a:xfrm>
              <a:off x="1508188" y="620688"/>
              <a:ext cx="5868225" cy="410623"/>
            </a:xfrm>
            <a:prstGeom prst="rect">
              <a:avLst/>
            </a:prstGeom>
            <a:noFill/>
          </p:spPr>
          <p:txBody>
            <a:bodyPr wrap="none" rtlCol="0">
              <a:spAutoFit/>
            </a:bodyPr>
            <a:lstStyle/>
            <a:p>
              <a:pPr algn="ctr"/>
              <a:r>
                <a:rPr lang="es-CL" sz="2000" b="1" dirty="0" smtClean="0">
                  <a:solidFill>
                    <a:schemeClr val="bg1"/>
                  </a:solidFill>
                </a:rPr>
                <a:t>BALANCE ECONÓMICO DEL  CENTRO GENERAL DE PADRES </a:t>
              </a:r>
            </a:p>
            <a:p>
              <a:pPr algn="ctr"/>
              <a:r>
                <a:rPr lang="es-CL" sz="2000" b="1" dirty="0" smtClean="0">
                  <a:solidFill>
                    <a:schemeClr val="bg1"/>
                  </a:solidFill>
                </a:rPr>
                <a:t>PERIODO  2017  - 2018</a:t>
              </a:r>
              <a:endParaRPr lang="es-CL" sz="2000" b="1" dirty="0">
                <a:solidFill>
                  <a:schemeClr val="bg1"/>
                </a:solidFill>
              </a:endParaRPr>
            </a:p>
          </p:txBody>
        </p:sp>
      </p:grpSp>
      <p:graphicFrame>
        <p:nvGraphicFramePr>
          <p:cNvPr id="2" name="Objeto 1"/>
          <p:cNvGraphicFramePr>
            <a:graphicFrameLocks noChangeAspect="1"/>
          </p:cNvGraphicFramePr>
          <p:nvPr>
            <p:extLst/>
          </p:nvPr>
        </p:nvGraphicFramePr>
        <p:xfrm>
          <a:off x="179388" y="2133600"/>
          <a:ext cx="9375775" cy="5538788"/>
        </p:xfrm>
        <a:graphic>
          <a:graphicData uri="http://schemas.openxmlformats.org/presentationml/2006/ole">
            <mc:AlternateContent xmlns:mc="http://schemas.openxmlformats.org/markup-compatibility/2006">
              <mc:Choice xmlns:v="urn:schemas-microsoft-com:vml" Requires="v">
                <p:oleObj spid="_x0000_s1036" name="Hoja de cálculo" r:id="rId3" imgW="10791713" imgH="4562462" progId="Excel.Sheet.12">
                  <p:embed/>
                </p:oleObj>
              </mc:Choice>
              <mc:Fallback>
                <p:oleObj name="Hoja de cálculo" r:id="rId3" imgW="10791713" imgH="4562462" progId="Excel.Sheet.12">
                  <p:embed/>
                  <p:pic>
                    <p:nvPicPr>
                      <p:cNvPr id="2" name="Objeto 1"/>
                      <p:cNvPicPr/>
                      <p:nvPr/>
                    </p:nvPicPr>
                    <p:blipFill>
                      <a:blip r:embed="rId4"/>
                      <a:stretch>
                        <a:fillRect/>
                      </a:stretch>
                    </p:blipFill>
                    <p:spPr>
                      <a:xfrm>
                        <a:off x="179388" y="2133600"/>
                        <a:ext cx="9375775" cy="5538788"/>
                      </a:xfrm>
                      <a:prstGeom prst="rect">
                        <a:avLst/>
                      </a:prstGeom>
                      <a:ln>
                        <a:solidFill>
                          <a:schemeClr val="tx1"/>
                        </a:solidFill>
                      </a:ln>
                    </p:spPr>
                  </p:pic>
                </p:oleObj>
              </mc:Fallback>
            </mc:AlternateContent>
          </a:graphicData>
        </a:graphic>
      </p:graphicFrame>
    </p:spTree>
    <p:extLst>
      <p:ext uri="{BB962C8B-B14F-4D97-AF65-F5344CB8AC3E}">
        <p14:creationId xmlns:p14="http://schemas.microsoft.com/office/powerpoint/2010/main" val="30335239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p:cNvGrpSpPr/>
          <p:nvPr/>
        </p:nvGrpSpPr>
        <p:grpSpPr>
          <a:xfrm>
            <a:off x="1375015" y="403716"/>
            <a:ext cx="6221321" cy="1153076"/>
            <a:chOff x="1303007" y="475725"/>
            <a:chExt cx="6221321" cy="729738"/>
          </a:xfrm>
        </p:grpSpPr>
        <p:sp>
          <p:nvSpPr>
            <p:cNvPr id="4" name="Rectángulo redondeado 3"/>
            <p:cNvSpPr/>
            <p:nvPr/>
          </p:nvSpPr>
          <p:spPr>
            <a:xfrm>
              <a:off x="1303007" y="620688"/>
              <a:ext cx="6221321" cy="58477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2800" b="1"/>
            </a:p>
          </p:txBody>
        </p:sp>
        <p:sp>
          <p:nvSpPr>
            <p:cNvPr id="5" name="CuadroTexto 4"/>
            <p:cNvSpPr txBox="1"/>
            <p:nvPr/>
          </p:nvSpPr>
          <p:spPr>
            <a:xfrm>
              <a:off x="2783835" y="475725"/>
              <a:ext cx="3316935" cy="701017"/>
            </a:xfrm>
            <a:prstGeom prst="rect">
              <a:avLst/>
            </a:prstGeom>
            <a:noFill/>
          </p:spPr>
          <p:txBody>
            <a:bodyPr wrap="none" rtlCol="0">
              <a:spAutoFit/>
            </a:bodyPr>
            <a:lstStyle/>
            <a:p>
              <a:pPr algn="ctr"/>
              <a:endParaRPr lang="es-CL" sz="2400" b="1" dirty="0" smtClean="0">
                <a:solidFill>
                  <a:schemeClr val="bg1"/>
                </a:solidFill>
              </a:endParaRPr>
            </a:p>
            <a:p>
              <a:pPr algn="ctr"/>
              <a:r>
                <a:rPr lang="es-CL" sz="2400" b="1" dirty="0" smtClean="0">
                  <a:solidFill>
                    <a:schemeClr val="bg1"/>
                  </a:solidFill>
                </a:rPr>
                <a:t>DETALLE DE EGRESOS </a:t>
              </a:r>
              <a:endParaRPr lang="es-CL" sz="2400" b="1" dirty="0">
                <a:solidFill>
                  <a:schemeClr val="bg1"/>
                </a:solidFill>
              </a:endParaRPr>
            </a:p>
          </p:txBody>
        </p:sp>
      </p:grpSp>
      <p:graphicFrame>
        <p:nvGraphicFramePr>
          <p:cNvPr id="2" name="Objeto 1"/>
          <p:cNvGraphicFramePr>
            <a:graphicFrameLocks noChangeAspect="1"/>
          </p:cNvGraphicFramePr>
          <p:nvPr>
            <p:extLst/>
          </p:nvPr>
        </p:nvGraphicFramePr>
        <p:xfrm>
          <a:off x="69850" y="1412875"/>
          <a:ext cx="9074150" cy="6094413"/>
        </p:xfrm>
        <a:graphic>
          <a:graphicData uri="http://schemas.openxmlformats.org/presentationml/2006/ole">
            <mc:AlternateContent xmlns:mc="http://schemas.openxmlformats.org/markup-compatibility/2006">
              <mc:Choice xmlns:v="urn:schemas-microsoft-com:vml" Requires="v">
                <p:oleObj spid="_x0000_s2060" name="Hoja de cálculo" r:id="rId4" imgW="11877518" imgH="6191355" progId="Excel.Sheet.12">
                  <p:embed/>
                </p:oleObj>
              </mc:Choice>
              <mc:Fallback>
                <p:oleObj name="Hoja de cálculo" r:id="rId4" imgW="11877518" imgH="6191355" progId="Excel.Sheet.12">
                  <p:embed/>
                  <p:pic>
                    <p:nvPicPr>
                      <p:cNvPr id="2" name="Objeto 1"/>
                      <p:cNvPicPr/>
                      <p:nvPr/>
                    </p:nvPicPr>
                    <p:blipFill>
                      <a:blip r:embed="rId5"/>
                      <a:stretch>
                        <a:fillRect/>
                      </a:stretch>
                    </p:blipFill>
                    <p:spPr>
                      <a:xfrm>
                        <a:off x="69850" y="1412875"/>
                        <a:ext cx="9074150" cy="6094413"/>
                      </a:xfrm>
                      <a:prstGeom prst="rect">
                        <a:avLst/>
                      </a:prstGeom>
                    </p:spPr>
                  </p:pic>
                </p:oleObj>
              </mc:Fallback>
            </mc:AlternateContent>
          </a:graphicData>
        </a:graphic>
      </p:graphicFrame>
    </p:spTree>
    <p:extLst>
      <p:ext uri="{BB962C8B-B14F-4D97-AF65-F5344CB8AC3E}">
        <p14:creationId xmlns:p14="http://schemas.microsoft.com/office/powerpoint/2010/main" val="396645222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upo 2"/>
          <p:cNvGrpSpPr/>
          <p:nvPr/>
        </p:nvGrpSpPr>
        <p:grpSpPr>
          <a:xfrm>
            <a:off x="1375015" y="403717"/>
            <a:ext cx="6221321" cy="729738"/>
            <a:chOff x="1303007" y="475725"/>
            <a:chExt cx="6221321" cy="729738"/>
          </a:xfrm>
        </p:grpSpPr>
        <p:sp>
          <p:nvSpPr>
            <p:cNvPr id="4" name="Rectángulo redondeado 3"/>
            <p:cNvSpPr/>
            <p:nvPr/>
          </p:nvSpPr>
          <p:spPr>
            <a:xfrm>
              <a:off x="1303007" y="620688"/>
              <a:ext cx="6221321" cy="584775"/>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sz="2000"/>
            </a:p>
          </p:txBody>
        </p:sp>
        <p:sp>
          <p:nvSpPr>
            <p:cNvPr id="5" name="CuadroTexto 4"/>
            <p:cNvSpPr txBox="1"/>
            <p:nvPr/>
          </p:nvSpPr>
          <p:spPr>
            <a:xfrm>
              <a:off x="3248709" y="475725"/>
              <a:ext cx="2387193" cy="646331"/>
            </a:xfrm>
            <a:prstGeom prst="rect">
              <a:avLst/>
            </a:prstGeom>
            <a:noFill/>
          </p:spPr>
          <p:txBody>
            <a:bodyPr wrap="none" rtlCol="0">
              <a:spAutoFit/>
            </a:bodyPr>
            <a:lstStyle/>
            <a:p>
              <a:pPr algn="ctr"/>
              <a:endParaRPr lang="es-CL" dirty="0" smtClean="0">
                <a:solidFill>
                  <a:schemeClr val="bg1"/>
                </a:solidFill>
              </a:endParaRPr>
            </a:p>
            <a:p>
              <a:pPr algn="ctr"/>
              <a:r>
                <a:rPr lang="es-CL" dirty="0" smtClean="0">
                  <a:solidFill>
                    <a:schemeClr val="bg1"/>
                  </a:solidFill>
                </a:rPr>
                <a:t>RESUMEN GENERAL </a:t>
              </a:r>
              <a:endParaRPr lang="es-CL" dirty="0">
                <a:solidFill>
                  <a:schemeClr val="bg1"/>
                </a:solidFill>
              </a:endParaRPr>
            </a:p>
          </p:txBody>
        </p:sp>
      </p:grpSp>
      <p:pic>
        <p:nvPicPr>
          <p:cNvPr id="7" name="Imagen 6"/>
          <p:cNvPicPr>
            <a:picLocks noChangeAspect="1"/>
          </p:cNvPicPr>
          <p:nvPr/>
        </p:nvPicPr>
        <p:blipFill rotWithShape="1">
          <a:blip r:embed="rId2"/>
          <a:srcRect l="2484" t="3073" r="8915"/>
          <a:stretch/>
        </p:blipFill>
        <p:spPr>
          <a:xfrm>
            <a:off x="395536" y="1299378"/>
            <a:ext cx="8495698" cy="5009942"/>
          </a:xfrm>
          <a:prstGeom prst="rect">
            <a:avLst/>
          </a:prstGeom>
        </p:spPr>
      </p:pic>
    </p:spTree>
    <p:extLst>
      <p:ext uri="{BB962C8B-B14F-4D97-AF65-F5344CB8AC3E}">
        <p14:creationId xmlns:p14="http://schemas.microsoft.com/office/powerpoint/2010/main" val="42297784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726950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1 Rectángulo"/>
          <p:cNvSpPr/>
          <p:nvPr/>
        </p:nvSpPr>
        <p:spPr>
          <a:xfrm>
            <a:off x="827584" y="2199144"/>
            <a:ext cx="7907934" cy="1938992"/>
          </a:xfrm>
          <a:prstGeom prst="rect">
            <a:avLst/>
          </a:prstGeom>
          <a:gradFill>
            <a:gsLst>
              <a:gs pos="0">
                <a:schemeClr val="bg2">
                  <a:lumMod val="75000"/>
                </a:schemeClr>
              </a:gs>
              <a:gs pos="100000">
                <a:srgbClr val="0070C0"/>
              </a:gs>
            </a:gsLst>
          </a:gradFill>
          <a:ln w="117475">
            <a:solidFill>
              <a:schemeClr val="tx2">
                <a:lumMod val="20000"/>
                <a:lumOff val="80000"/>
              </a:schemeClr>
            </a:solidFill>
          </a:ln>
          <a:effectLst/>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ES" sz="6000" b="1" i="0" u="none" strike="noStrike" kern="1200" cap="none" spc="0" normalizeH="0" baseline="0" noProof="0" dirty="0" smtClean="0">
                <a:ln w="9525">
                  <a:solidFill>
                    <a:prstClr val="black"/>
                  </a:solidFill>
                  <a:prstDash val="solid"/>
                </a:ln>
                <a:solidFill>
                  <a:prstClr val="white"/>
                </a:solidFill>
                <a:effectLst>
                  <a:outerShdw blurRad="12700" dist="38100" dir="2700000" algn="tl" rotWithShape="0">
                    <a:prstClr val="black">
                      <a:lumMod val="50000"/>
                    </a:prstClr>
                  </a:outerShdw>
                </a:effectLst>
                <a:uLnTx/>
                <a:uFillTx/>
                <a:latin typeface="Tw Cen MT" panose="020B0602020104020603"/>
                <a:ea typeface="+mn-ea"/>
                <a:cs typeface="+mn-cs"/>
              </a:rPr>
              <a:t>UNIDAD </a:t>
            </a:r>
            <a:r>
              <a:rPr kumimoji="0" lang="es-ES" sz="6000" b="1" i="0" u="none" strike="noStrike" kern="1200" cap="none" spc="0" normalizeH="0" baseline="0" noProof="0" dirty="0">
                <a:ln w="9525">
                  <a:solidFill>
                    <a:prstClr val="black"/>
                  </a:solidFill>
                  <a:prstDash val="solid"/>
                </a:ln>
                <a:solidFill>
                  <a:prstClr val="white"/>
                </a:solidFill>
                <a:effectLst>
                  <a:outerShdw blurRad="12700" dist="38100" dir="2700000" algn="tl" rotWithShape="0">
                    <a:prstClr val="black">
                      <a:lumMod val="50000"/>
                    </a:prstClr>
                  </a:outerShdw>
                </a:effectLst>
                <a:uLnTx/>
                <a:uFillTx/>
                <a:latin typeface="Tw Cen MT" panose="020B0602020104020603"/>
                <a:ea typeface="+mn-ea"/>
                <a:cs typeface="+mn-cs"/>
              </a:rPr>
              <a:t>TÉCNICA PEDAGÓGICA</a:t>
            </a:r>
          </a:p>
        </p:txBody>
      </p:sp>
      <p:sp>
        <p:nvSpPr>
          <p:cNvPr id="3" name="1 Título"/>
          <p:cNvSpPr txBox="1">
            <a:spLocks/>
          </p:cNvSpPr>
          <p:nvPr/>
        </p:nvSpPr>
        <p:spPr>
          <a:xfrm>
            <a:off x="827584" y="4653136"/>
            <a:ext cx="6876256" cy="1205873"/>
          </a:xfrm>
          <a:prstGeom prst="rect">
            <a:avLst/>
          </a:prstGeom>
          <a:gradFill rotWithShape="1">
            <a:gsLst>
              <a:gs pos="0">
                <a:srgbClr val="052F61">
                  <a:tint val="98000"/>
                  <a:hueMod val="94000"/>
                  <a:satMod val="130000"/>
                  <a:lumMod val="138000"/>
                </a:srgbClr>
              </a:gs>
              <a:gs pos="100000">
                <a:srgbClr val="052F61">
                  <a:shade val="94000"/>
                  <a:lumMod val="88000"/>
                </a:srgb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p:spPr>
        <p:txBody>
          <a:bodyPr vert="horz" lIns="91440" tIns="45720" rIns="91440" bIns="45720" rtlCol="0" anchor="ctr">
            <a:noAutofit/>
          </a:bodyPr>
          <a:lstStyle>
            <a:lvl1pPr algn="l" defTabSz="457200" rtl="0" eaLnBrk="1" latinLnBrk="0" hangingPunct="1">
              <a:spcBef>
                <a:spcPct val="0"/>
              </a:spcBef>
              <a:buNone/>
              <a:defRPr sz="4400" kern="1200" cap="all">
                <a:ln w="3175" cmpd="sng">
                  <a:noFill/>
                </a:ln>
                <a:solidFill>
                  <a:schemeClr val="lt1"/>
                </a:solidFill>
                <a:effectLst/>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lang="es-CL" sz="2400" b="1" cap="none" dirty="0" smtClean="0">
                <a:ln w="9525">
                  <a:solidFill>
                    <a:prstClr val="black"/>
                  </a:solidFill>
                  <a:prstDash val="solid"/>
                </a:ln>
                <a:solidFill>
                  <a:prstClr val="white"/>
                </a:solidFill>
                <a:effectLst>
                  <a:outerShdw blurRad="12700" dist="38100" dir="2700000" algn="tl" rotWithShape="0">
                    <a:prstClr val="black">
                      <a:lumMod val="50000"/>
                    </a:prstClr>
                  </a:outerShdw>
                </a:effectLst>
                <a:latin typeface="Century Gothic" panose="020B0502020202020204"/>
              </a:rPr>
              <a:t>Sr. Israel Solís Vera</a:t>
            </a:r>
          </a:p>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CL" sz="2400" b="1" i="0" u="none" strike="noStrike" kern="1200" cap="none" spc="0" normalizeH="0" baseline="0" noProof="0" dirty="0" smtClean="0">
                <a:ln w="9525">
                  <a:solidFill>
                    <a:prstClr val="black"/>
                  </a:solidFill>
                  <a:prstDash val="solid"/>
                </a:ln>
                <a:solidFill>
                  <a:prstClr val="white"/>
                </a:solidFill>
                <a:effectLst>
                  <a:outerShdw blurRad="12700" dist="38100" dir="2700000" algn="tl" rotWithShape="0">
                    <a:prstClr val="black">
                      <a:lumMod val="50000"/>
                    </a:prstClr>
                  </a:outerShdw>
                </a:effectLst>
                <a:uLnTx/>
                <a:uFillTx/>
                <a:latin typeface="Century Gothic" panose="020B0502020202020204"/>
                <a:ea typeface="+mn-ea"/>
                <a:cs typeface="+mn-cs"/>
              </a:rPr>
              <a:t>Sr.</a:t>
            </a:r>
            <a:r>
              <a:rPr kumimoji="0" lang="es-CL" sz="2400" b="1" i="0" u="none" strike="noStrike" kern="1200" cap="none" spc="0" normalizeH="0" noProof="0" dirty="0" smtClean="0">
                <a:ln w="9525">
                  <a:solidFill>
                    <a:prstClr val="black"/>
                  </a:solidFill>
                  <a:prstDash val="solid"/>
                </a:ln>
                <a:solidFill>
                  <a:prstClr val="white"/>
                </a:solidFill>
                <a:effectLst>
                  <a:outerShdw blurRad="12700" dist="38100" dir="2700000" algn="tl" rotWithShape="0">
                    <a:prstClr val="black">
                      <a:lumMod val="50000"/>
                    </a:prstClr>
                  </a:outerShdw>
                </a:effectLst>
                <a:uLnTx/>
                <a:uFillTx/>
                <a:latin typeface="Century Gothic" panose="020B0502020202020204"/>
                <a:ea typeface="+mn-ea"/>
                <a:cs typeface="+mn-cs"/>
              </a:rPr>
              <a:t> Rodrigo Mansilla Barría</a:t>
            </a:r>
            <a:endParaRPr kumimoji="0" lang="es-CL" sz="2400" b="1" i="0" u="none" strike="noStrike" kern="1200" cap="none" spc="0" normalizeH="0" baseline="0" noProof="0" dirty="0">
              <a:ln w="9525">
                <a:solidFill>
                  <a:prstClr val="black"/>
                </a:solidFill>
                <a:prstDash val="solid"/>
              </a:ln>
              <a:solidFill>
                <a:prstClr val="white"/>
              </a:solidFill>
              <a:effectLst>
                <a:outerShdw blurRad="12700" dist="38100" dir="2700000" algn="tl" rotWithShape="0">
                  <a:prstClr val="black">
                    <a:lumMod val="50000"/>
                  </a:prstClr>
                </a:outerShdw>
              </a:effectLst>
              <a:uLnTx/>
              <a:uFillTx/>
              <a:latin typeface="Century Gothic" panose="020B0502020202020204"/>
              <a:ea typeface="+mn-ea"/>
              <a:cs typeface="+mn-cs"/>
            </a:endParaRPr>
          </a:p>
        </p:txBody>
      </p:sp>
    </p:spTree>
    <p:extLst>
      <p:ext uri="{BB962C8B-B14F-4D97-AF65-F5344CB8AC3E}">
        <p14:creationId xmlns:p14="http://schemas.microsoft.com/office/powerpoint/2010/main" val="9117890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8707" y="4349"/>
            <a:ext cx="4598126" cy="3448594"/>
          </a:xfrm>
          <a:prstGeom prst="rect">
            <a:avLst/>
          </a:prstGeom>
          <a:gradFill>
            <a:gsLst>
              <a:gs pos="43000">
                <a:schemeClr val="bg2">
                  <a:lumMod val="75000"/>
                </a:schemeClr>
              </a:gs>
              <a:gs pos="15000">
                <a:srgbClr val="00B0F0"/>
              </a:gs>
            </a:gsLst>
            <a:lin ang="5400000" scaled="0"/>
          </a:gra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5" name="Rectángulo 4"/>
          <p:cNvSpPr/>
          <p:nvPr/>
        </p:nvSpPr>
        <p:spPr>
          <a:xfrm>
            <a:off x="4598126" y="0"/>
            <a:ext cx="4545874" cy="3448594"/>
          </a:xfrm>
          <a:prstGeom prst="rect">
            <a:avLst/>
          </a:prstGeom>
          <a:gradFill>
            <a:gsLst>
              <a:gs pos="0">
                <a:schemeClr val="bg2">
                  <a:lumMod val="75000"/>
                </a:schemeClr>
              </a:gs>
              <a:gs pos="100000">
                <a:schemeClr val="bg2">
                  <a:lumMod val="50000"/>
                </a:schemeClr>
              </a:gs>
            </a:gsLst>
            <a:lin ang="5400000" scaled="0"/>
          </a:gra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6" name="Rectángulo 5"/>
          <p:cNvSpPr/>
          <p:nvPr/>
        </p:nvSpPr>
        <p:spPr>
          <a:xfrm>
            <a:off x="-4356" y="3444244"/>
            <a:ext cx="4598126" cy="3448594"/>
          </a:xfrm>
          <a:prstGeom prst="rect">
            <a:avLst/>
          </a:prstGeom>
          <a:gradFill flip="none" rotWithShape="1">
            <a:gsLst>
              <a:gs pos="15000">
                <a:srgbClr val="00B0F0"/>
              </a:gs>
              <a:gs pos="99000">
                <a:schemeClr val="bg2">
                  <a:lumMod val="75000"/>
                </a:schemeClr>
              </a:gs>
            </a:gsLst>
            <a:lin ang="0" scaled="1"/>
            <a:tileRect/>
          </a:gra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7" name="Rectángulo 6"/>
          <p:cNvSpPr/>
          <p:nvPr/>
        </p:nvSpPr>
        <p:spPr>
          <a:xfrm>
            <a:off x="4606833" y="3457307"/>
            <a:ext cx="4545874" cy="3448594"/>
          </a:xfrm>
          <a:prstGeom prst="rect">
            <a:avLst/>
          </a:prstGeom>
          <a:gradFill flip="none" rotWithShape="1">
            <a:gsLst>
              <a:gs pos="96000">
                <a:schemeClr val="accent5">
                  <a:lumMod val="50000"/>
                </a:schemeClr>
              </a:gs>
              <a:gs pos="32000">
                <a:srgbClr val="0070C0"/>
              </a:gs>
            </a:gsLst>
            <a:path path="circle">
              <a:fillToRect l="100000" t="100000"/>
            </a:path>
            <a:tileRect r="-100000" b="-100000"/>
          </a:grad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8" name="Elipse 7"/>
          <p:cNvSpPr/>
          <p:nvPr/>
        </p:nvSpPr>
        <p:spPr>
          <a:xfrm>
            <a:off x="3089364" y="1928231"/>
            <a:ext cx="3052353" cy="3043645"/>
          </a:xfrm>
          <a:prstGeom prst="ellipse">
            <a:avLst/>
          </a:prstGeom>
          <a:gradFill>
            <a:gsLst>
              <a:gs pos="15000">
                <a:srgbClr val="00B0F0"/>
              </a:gs>
              <a:gs pos="99000">
                <a:srgbClr val="0070C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CL" sz="3600" b="1" i="1" u="none" strike="noStrike" kern="1200" cap="none" spc="0" normalizeH="0" baseline="0" noProof="0" dirty="0" smtClean="0">
                <a:ln w="9525">
                  <a:solidFill>
                    <a:prstClr val="black"/>
                  </a:solidFill>
                  <a:prstDash val="solid"/>
                </a:ln>
                <a:solidFill>
                  <a:prstClr val="white"/>
                </a:solidFill>
                <a:effectLst>
                  <a:outerShdw blurRad="12700" dist="38100" dir="2700000" algn="tl" rotWithShape="0">
                    <a:prstClr val="black">
                      <a:lumMod val="50000"/>
                    </a:prstClr>
                  </a:outerShdw>
                </a:effectLst>
                <a:uLnTx/>
                <a:uFillTx/>
                <a:latin typeface="Tw Cen MT" panose="020B0602020104020603"/>
                <a:ea typeface="+mn-ea"/>
                <a:cs typeface="+mn-cs"/>
              </a:rPr>
              <a:t>Resultados Educativos</a:t>
            </a:r>
            <a:endParaRPr kumimoji="0" lang="es-CL" sz="3600" b="1" i="1" u="none" strike="noStrike" kern="1200" cap="none" spc="0" normalizeH="0" baseline="0" noProof="0" dirty="0">
              <a:ln w="9525">
                <a:solidFill>
                  <a:prstClr val="black"/>
                </a:solidFill>
                <a:prstDash val="solid"/>
              </a:ln>
              <a:solidFill>
                <a:prstClr val="white"/>
              </a:solidFill>
              <a:effectLst>
                <a:outerShdw blurRad="12700" dist="38100" dir="2700000" algn="tl" rotWithShape="0">
                  <a:prstClr val="black">
                    <a:lumMod val="50000"/>
                  </a:prstClr>
                </a:outerShdw>
              </a:effectLst>
              <a:uLnTx/>
              <a:uFillTx/>
              <a:latin typeface="Tw Cen MT" panose="020B0602020104020603"/>
              <a:ea typeface="+mn-ea"/>
              <a:cs typeface="+mn-cs"/>
            </a:endParaRPr>
          </a:p>
        </p:txBody>
      </p:sp>
      <p:sp>
        <p:nvSpPr>
          <p:cNvPr id="9" name="Rectángulo 8"/>
          <p:cNvSpPr/>
          <p:nvPr/>
        </p:nvSpPr>
        <p:spPr>
          <a:xfrm>
            <a:off x="60959" y="337493"/>
            <a:ext cx="3844836" cy="523220"/>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smtClean="0">
                <a:ln w="9525">
                  <a:solidFill>
                    <a:prstClr val="black"/>
                  </a:solidFill>
                  <a:prstDash val="solid"/>
                </a:ln>
                <a:solidFill>
                  <a:prstClr val="white"/>
                </a:solidFill>
                <a:effectLst>
                  <a:outerShdw blurRad="12700" dist="38100" dir="2700000" algn="tl" rotWithShape="0">
                    <a:prstClr val="black">
                      <a:lumMod val="50000"/>
                    </a:prstClr>
                  </a:outerShdw>
                </a:effectLst>
                <a:uLnTx/>
                <a:uFillTx/>
                <a:latin typeface="Tw Cen MT" panose="020B0602020104020603"/>
                <a:ea typeface="+mn-ea"/>
                <a:cs typeface="+mn-cs"/>
              </a:rPr>
              <a:t>Dimensión Pedagógica:</a:t>
            </a:r>
            <a:endParaRPr kumimoji="0" lang="es-ES" sz="2800" b="1" i="0" u="none" strike="noStrike" kern="1200" cap="none" spc="0" normalizeH="0" baseline="0" noProof="0" dirty="0">
              <a:ln w="9525">
                <a:solidFill>
                  <a:prstClr val="black"/>
                </a:solidFill>
                <a:prstDash val="solid"/>
              </a:ln>
              <a:solidFill>
                <a:prstClr val="white"/>
              </a:solidFill>
              <a:effectLst>
                <a:outerShdw blurRad="12700" dist="38100" dir="2700000" algn="tl" rotWithShape="0">
                  <a:prstClr val="black">
                    <a:lumMod val="50000"/>
                  </a:prstClr>
                </a:outerShdw>
              </a:effectLst>
              <a:uLnTx/>
              <a:uFillTx/>
              <a:latin typeface="Tw Cen MT" panose="020B0602020104020603"/>
              <a:ea typeface="+mn-ea"/>
              <a:cs typeface="+mn-cs"/>
            </a:endParaRPr>
          </a:p>
        </p:txBody>
      </p:sp>
      <p:sp>
        <p:nvSpPr>
          <p:cNvPr id="10" name="Rectángulo 9"/>
          <p:cNvSpPr/>
          <p:nvPr/>
        </p:nvSpPr>
        <p:spPr>
          <a:xfrm>
            <a:off x="4593770" y="335319"/>
            <a:ext cx="3844836" cy="523220"/>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smtClean="0">
                <a:ln w="9525">
                  <a:solidFill>
                    <a:prstClr val="black"/>
                  </a:solidFill>
                  <a:prstDash val="solid"/>
                </a:ln>
                <a:solidFill>
                  <a:prstClr val="white"/>
                </a:solidFill>
                <a:effectLst>
                  <a:outerShdw blurRad="12700" dist="38100" dir="2700000" algn="tl" rotWithShape="0">
                    <a:prstClr val="black">
                      <a:lumMod val="50000"/>
                    </a:prstClr>
                  </a:outerShdw>
                </a:effectLst>
                <a:uLnTx/>
                <a:uFillTx/>
                <a:latin typeface="Tw Cen MT" panose="020B0602020104020603"/>
                <a:ea typeface="+mn-ea"/>
                <a:cs typeface="+mn-cs"/>
              </a:rPr>
              <a:t>Liderazgo:</a:t>
            </a:r>
            <a:endParaRPr kumimoji="0" lang="es-ES" sz="2800" b="1" i="0" u="none" strike="noStrike" kern="1200" cap="none" spc="0" normalizeH="0" baseline="0" noProof="0" dirty="0">
              <a:ln w="9525">
                <a:solidFill>
                  <a:prstClr val="black"/>
                </a:solidFill>
                <a:prstDash val="solid"/>
              </a:ln>
              <a:solidFill>
                <a:prstClr val="white"/>
              </a:solidFill>
              <a:effectLst>
                <a:outerShdw blurRad="12700" dist="38100" dir="2700000" algn="tl" rotWithShape="0">
                  <a:prstClr val="black">
                    <a:lumMod val="50000"/>
                  </a:prstClr>
                </a:outerShdw>
              </a:effectLst>
              <a:uLnTx/>
              <a:uFillTx/>
              <a:latin typeface="Tw Cen MT" panose="020B0602020104020603"/>
              <a:ea typeface="+mn-ea"/>
              <a:cs typeface="+mn-cs"/>
            </a:endParaRPr>
          </a:p>
        </p:txBody>
      </p:sp>
      <p:sp>
        <p:nvSpPr>
          <p:cNvPr id="11" name="Rectángulo 10"/>
          <p:cNvSpPr/>
          <p:nvPr/>
        </p:nvSpPr>
        <p:spPr>
          <a:xfrm>
            <a:off x="-20687" y="3968899"/>
            <a:ext cx="3844836" cy="523220"/>
          </a:xfrm>
          <a:prstGeom prst="rect">
            <a:avLst/>
          </a:prstGeom>
          <a:noFill/>
        </p:spPr>
        <p:txBody>
          <a:bodyPr wrap="square" lIns="91440" tIns="45720" rIns="91440" bIns="4572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smtClean="0">
                <a:ln w="9525">
                  <a:solidFill>
                    <a:prstClr val="black"/>
                  </a:solidFill>
                  <a:prstDash val="solid"/>
                </a:ln>
                <a:solidFill>
                  <a:prstClr val="white"/>
                </a:solidFill>
                <a:effectLst>
                  <a:outerShdw blurRad="12700" dist="38100" dir="2700000" algn="tl" rotWithShape="0">
                    <a:prstClr val="black">
                      <a:lumMod val="50000"/>
                    </a:prstClr>
                  </a:outerShdw>
                </a:effectLst>
                <a:uLnTx/>
                <a:uFillTx/>
                <a:latin typeface="Tw Cen MT" panose="020B0602020104020603"/>
                <a:ea typeface="+mn-ea"/>
                <a:cs typeface="+mn-cs"/>
              </a:rPr>
              <a:t>Gestión de Recursos:</a:t>
            </a:r>
            <a:endParaRPr kumimoji="0" lang="es-ES" sz="2800" b="1" i="0" u="none" strike="noStrike" kern="1200" cap="none" spc="0" normalizeH="0" baseline="0" noProof="0" dirty="0">
              <a:ln w="9525">
                <a:solidFill>
                  <a:prstClr val="black"/>
                </a:solidFill>
                <a:prstDash val="solid"/>
              </a:ln>
              <a:solidFill>
                <a:prstClr val="white"/>
              </a:solidFill>
              <a:effectLst>
                <a:outerShdw blurRad="12700" dist="38100" dir="2700000" algn="tl" rotWithShape="0">
                  <a:prstClr val="black">
                    <a:lumMod val="50000"/>
                  </a:prstClr>
                </a:outerShdw>
              </a:effectLst>
              <a:uLnTx/>
              <a:uFillTx/>
              <a:latin typeface="Tw Cen MT" panose="020B0602020104020603"/>
              <a:ea typeface="+mn-ea"/>
              <a:cs typeface="+mn-cs"/>
            </a:endParaRPr>
          </a:p>
        </p:txBody>
      </p:sp>
      <p:sp>
        <p:nvSpPr>
          <p:cNvPr id="12" name="Rectángulo 11"/>
          <p:cNvSpPr/>
          <p:nvPr/>
        </p:nvSpPr>
        <p:spPr>
          <a:xfrm>
            <a:off x="5854335" y="3977488"/>
            <a:ext cx="3311435" cy="523220"/>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 sz="2800" b="1" i="0" u="none" strike="noStrike" kern="1200" cap="none" spc="0" normalizeH="0" baseline="0" noProof="0" dirty="0" smtClean="0">
                <a:ln w="9525">
                  <a:solidFill>
                    <a:prstClr val="black"/>
                  </a:solidFill>
                  <a:prstDash val="solid"/>
                </a:ln>
                <a:solidFill>
                  <a:prstClr val="white"/>
                </a:solidFill>
                <a:effectLst>
                  <a:outerShdw blurRad="12700" dist="38100" dir="2700000" algn="tl" rotWithShape="0">
                    <a:prstClr val="black">
                      <a:lumMod val="50000"/>
                    </a:prstClr>
                  </a:outerShdw>
                </a:effectLst>
                <a:uLnTx/>
                <a:uFillTx/>
                <a:latin typeface="Tw Cen MT" panose="020B0602020104020603"/>
                <a:ea typeface="+mn-ea"/>
                <a:cs typeface="+mn-cs"/>
              </a:rPr>
              <a:t>Convivencia Escolar:</a:t>
            </a:r>
            <a:endParaRPr kumimoji="0" lang="es-ES" sz="2800" b="1" i="0" u="none" strike="noStrike" kern="1200" cap="none" spc="0" normalizeH="0" baseline="0" noProof="0" dirty="0">
              <a:ln w="9525">
                <a:solidFill>
                  <a:prstClr val="black"/>
                </a:solidFill>
                <a:prstDash val="solid"/>
              </a:ln>
              <a:solidFill>
                <a:prstClr val="white"/>
              </a:solidFill>
              <a:effectLst>
                <a:outerShdw blurRad="12700" dist="38100" dir="2700000" algn="tl" rotWithShape="0">
                  <a:prstClr val="black">
                    <a:lumMod val="50000"/>
                  </a:prstClr>
                </a:outerShdw>
              </a:effectLst>
              <a:uLnTx/>
              <a:uFillTx/>
              <a:latin typeface="Tw Cen MT" panose="020B0602020104020603"/>
              <a:ea typeface="+mn-ea"/>
              <a:cs typeface="+mn-cs"/>
            </a:endParaRPr>
          </a:p>
        </p:txBody>
      </p:sp>
      <p:sp>
        <p:nvSpPr>
          <p:cNvPr id="2" name="CuadroTexto 1"/>
          <p:cNvSpPr txBox="1"/>
          <p:nvPr/>
        </p:nvSpPr>
        <p:spPr>
          <a:xfrm>
            <a:off x="300446" y="961964"/>
            <a:ext cx="4430484" cy="1292662"/>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s-CL" sz="2000" b="0" i="0" u="none" strike="noStrike" kern="1200" cap="none" spc="0" normalizeH="0" baseline="0" noProof="0" dirty="0" smtClean="0">
                <a:ln>
                  <a:noFill/>
                </a:ln>
                <a:solidFill>
                  <a:prstClr val="white"/>
                </a:solidFill>
                <a:effectLst/>
                <a:uLnTx/>
                <a:uFillTx/>
                <a:latin typeface="Tw Cen MT" panose="020B0602020104020603"/>
                <a:ea typeface="+mn-ea"/>
                <a:cs typeface="+mn-cs"/>
              </a:rPr>
              <a:t>Gestión Curricular, Enseñanza y Aprendizaje en el Aula.</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s-CL" sz="2000" b="0" i="0" u="none" strike="noStrike" kern="1200" cap="none" spc="0" normalizeH="0" baseline="0" noProof="0" dirty="0" smtClean="0">
                <a:ln>
                  <a:noFill/>
                </a:ln>
                <a:solidFill>
                  <a:prstClr val="white"/>
                </a:solidFill>
                <a:effectLst/>
                <a:uLnTx/>
                <a:uFillTx/>
                <a:latin typeface="Tw Cen MT" panose="020B0602020104020603"/>
                <a:ea typeface="+mn-ea"/>
                <a:cs typeface="+mn-cs"/>
              </a:rPr>
              <a:t>Apoyo al desarrollo de los estudiantes</a:t>
            </a:r>
            <a:r>
              <a:rPr kumimoji="0" lang="es-CL" sz="1800" b="0" i="0" u="none" strike="noStrike" kern="1200" cap="none" spc="0" normalizeH="0" baseline="0" noProof="0" dirty="0" smtClean="0">
                <a:ln>
                  <a:noFill/>
                </a:ln>
                <a:solidFill>
                  <a:prstClr val="white"/>
                </a:solidFill>
                <a:effectLst/>
                <a:uLnTx/>
                <a:uFillTx/>
                <a:latin typeface="Tw Cen MT" panose="020B0602020104020603"/>
                <a:ea typeface="+mn-ea"/>
                <a:cs typeface="+mn-cs"/>
              </a:rPr>
              <a:t>.</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s-CL"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13" name="CuadroTexto 12"/>
          <p:cNvSpPr txBox="1"/>
          <p:nvPr/>
        </p:nvSpPr>
        <p:spPr>
          <a:xfrm>
            <a:off x="4730930" y="946744"/>
            <a:ext cx="4297680" cy="1292662"/>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s-CL" sz="2000" b="0" i="0" u="none" strike="noStrike" kern="1200" cap="none" spc="0" normalizeH="0" baseline="0" noProof="0" dirty="0" smtClean="0">
                <a:ln>
                  <a:noFill/>
                </a:ln>
                <a:solidFill>
                  <a:prstClr val="white"/>
                </a:solidFill>
                <a:effectLst/>
                <a:uLnTx/>
                <a:uFillTx/>
                <a:latin typeface="Tw Cen MT" panose="020B0602020104020603"/>
                <a:ea typeface="+mn-ea"/>
                <a:cs typeface="+mn-cs"/>
              </a:rPr>
              <a:t>Liderazgo del director.</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s-CL" sz="2000" b="0" i="0" u="none" strike="noStrike" kern="1200" cap="none" spc="0" normalizeH="0" baseline="0" noProof="0" dirty="0" smtClean="0">
                <a:ln>
                  <a:noFill/>
                </a:ln>
                <a:solidFill>
                  <a:prstClr val="white"/>
                </a:solidFill>
                <a:effectLst/>
                <a:uLnTx/>
                <a:uFillTx/>
                <a:latin typeface="Tw Cen MT" panose="020B0602020104020603"/>
                <a:ea typeface="+mn-ea"/>
                <a:cs typeface="+mn-cs"/>
              </a:rPr>
              <a:t>Liderazgo del director, Planificación y Gestión de resultados. </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s-CL"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14" name="CuadroTexto 13"/>
          <p:cNvSpPr txBox="1"/>
          <p:nvPr/>
        </p:nvSpPr>
        <p:spPr>
          <a:xfrm>
            <a:off x="121918" y="4758827"/>
            <a:ext cx="4297680" cy="707886"/>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s-CL" sz="2000" b="0" i="0" u="none" strike="noStrike" kern="1200" cap="none" spc="0" normalizeH="0" baseline="0" noProof="0" dirty="0" smtClean="0">
                <a:ln>
                  <a:noFill/>
                </a:ln>
                <a:solidFill>
                  <a:prstClr val="white"/>
                </a:solidFill>
                <a:effectLst/>
                <a:uLnTx/>
                <a:uFillTx/>
                <a:latin typeface="Tw Cen MT" panose="020B0602020104020603"/>
                <a:ea typeface="+mn-ea"/>
                <a:cs typeface="+mn-cs"/>
              </a:rPr>
              <a:t>Gestión del Personal.</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s-CL" sz="2000" b="0" i="0" u="none" strike="noStrike" kern="1200" cap="none" spc="0" normalizeH="0" baseline="0" noProof="0" dirty="0" smtClean="0">
                <a:ln>
                  <a:noFill/>
                </a:ln>
                <a:solidFill>
                  <a:prstClr val="white"/>
                </a:solidFill>
                <a:effectLst/>
                <a:uLnTx/>
                <a:uFillTx/>
                <a:latin typeface="Tw Cen MT" panose="020B0602020104020603"/>
                <a:ea typeface="+mn-ea"/>
                <a:cs typeface="+mn-cs"/>
              </a:rPr>
              <a:t>Gestión de Recursos Educativos.</a:t>
            </a:r>
            <a:endParaRPr kumimoji="0" lang="es-CL" sz="20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
        <p:nvSpPr>
          <p:cNvPr id="15" name="CuadroTexto 14"/>
          <p:cNvSpPr txBox="1"/>
          <p:nvPr/>
        </p:nvSpPr>
        <p:spPr>
          <a:xfrm>
            <a:off x="5042262" y="4737829"/>
            <a:ext cx="4297680" cy="1292662"/>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s-CL" sz="2000" b="0" i="0" u="none" strike="noStrike" kern="1200" cap="none" spc="0" normalizeH="0" baseline="0" noProof="0" dirty="0" smtClean="0">
                <a:ln>
                  <a:noFill/>
                </a:ln>
                <a:solidFill>
                  <a:prstClr val="white"/>
                </a:solidFill>
                <a:effectLst/>
                <a:uLnTx/>
                <a:uFillTx/>
                <a:latin typeface="Tw Cen MT" panose="020B0602020104020603"/>
                <a:ea typeface="+mn-ea"/>
                <a:cs typeface="+mn-cs"/>
              </a:rPr>
              <a:t>Formación.</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s-CL" sz="2000" b="0" i="0" u="none" strike="noStrike" kern="1200" cap="none" spc="0" normalizeH="0" baseline="0" noProof="0" dirty="0" smtClean="0">
                <a:ln>
                  <a:noFill/>
                </a:ln>
                <a:solidFill>
                  <a:prstClr val="white"/>
                </a:solidFill>
                <a:effectLst/>
                <a:uLnTx/>
                <a:uFillTx/>
                <a:latin typeface="Tw Cen MT" panose="020B0602020104020603"/>
                <a:ea typeface="+mn-ea"/>
                <a:cs typeface="+mn-cs"/>
              </a:rPr>
              <a:t>Convivencia Escolar.</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kumimoji="0" lang="es-CL" sz="2000" b="0" i="0" u="none" strike="noStrike" kern="1200" cap="none" spc="0" normalizeH="0" baseline="0" noProof="0" dirty="0" smtClean="0">
                <a:ln>
                  <a:noFill/>
                </a:ln>
                <a:solidFill>
                  <a:prstClr val="white"/>
                </a:solidFill>
                <a:effectLst/>
                <a:uLnTx/>
                <a:uFillTx/>
                <a:latin typeface="Tw Cen MT" panose="020B0602020104020603"/>
                <a:ea typeface="+mn-ea"/>
                <a:cs typeface="+mn-cs"/>
              </a:rPr>
              <a:t>Participación y vida Democrática.  </a:t>
            </a:r>
          </a:p>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v"/>
              <a:tabLst/>
              <a:defRPr/>
            </a:pPr>
            <a:endParaRPr kumimoji="0" lang="es-CL" sz="1800" b="0" i="0" u="none" strike="noStrike" kern="1200" cap="none" spc="0" normalizeH="0" baseline="0" noProof="0" dirty="0">
              <a:ln>
                <a:noFill/>
              </a:ln>
              <a:solidFill>
                <a:prstClr val="white"/>
              </a:solidFill>
              <a:effectLst/>
              <a:uLnTx/>
              <a:uFillTx/>
              <a:latin typeface="Tw Cen MT" panose="020B0602020104020603"/>
              <a:ea typeface="+mn-ea"/>
              <a:cs typeface="+mn-cs"/>
            </a:endParaRPr>
          </a:p>
        </p:txBody>
      </p:sp>
    </p:spTree>
    <p:extLst>
      <p:ext uri="{BB962C8B-B14F-4D97-AF65-F5344CB8AC3E}">
        <p14:creationId xmlns:p14="http://schemas.microsoft.com/office/powerpoint/2010/main" val="143536207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L" dirty="0" smtClean="0"/>
              <a:t>¿EN QUE HEMOS AVANZADO?</a:t>
            </a:r>
            <a:endParaRPr lang="es-CL" dirty="0"/>
          </a:p>
        </p:txBody>
      </p:sp>
      <p:sp>
        <p:nvSpPr>
          <p:cNvPr id="3" name="Marcador de contenido 2"/>
          <p:cNvSpPr>
            <a:spLocks noGrp="1"/>
          </p:cNvSpPr>
          <p:nvPr>
            <p:ph idx="1"/>
          </p:nvPr>
        </p:nvSpPr>
        <p:spPr/>
        <p:txBody>
          <a:bodyPr>
            <a:normAutofit/>
          </a:bodyPr>
          <a:lstStyle/>
          <a:p>
            <a:r>
              <a:rPr lang="es-CL" dirty="0" smtClean="0"/>
              <a:t>Mejoramos en la medición SIMCE. </a:t>
            </a:r>
          </a:p>
          <a:p>
            <a:pPr lvl="1"/>
            <a:r>
              <a:rPr lang="es-CL" dirty="0" smtClean="0"/>
              <a:t>En segundo medio, sexto y cuarto básico, Lenguaje subió significativamente”</a:t>
            </a:r>
          </a:p>
          <a:p>
            <a:endParaRPr lang="es-CL" dirty="0"/>
          </a:p>
        </p:txBody>
      </p:sp>
    </p:spTree>
    <p:extLst>
      <p:ext uri="{BB962C8B-B14F-4D97-AF65-F5344CB8AC3E}">
        <p14:creationId xmlns:p14="http://schemas.microsoft.com/office/powerpoint/2010/main" val="375190887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L" dirty="0" smtClean="0"/>
              <a:t>¿EN QUE HEMOS AVANZADO?</a:t>
            </a:r>
            <a:endParaRPr lang="es-CL" dirty="0"/>
          </a:p>
        </p:txBody>
      </p:sp>
      <p:sp>
        <p:nvSpPr>
          <p:cNvPr id="3" name="Marcador de contenido 2"/>
          <p:cNvSpPr>
            <a:spLocks noGrp="1"/>
          </p:cNvSpPr>
          <p:nvPr>
            <p:ph idx="1"/>
          </p:nvPr>
        </p:nvSpPr>
        <p:spPr/>
        <p:txBody>
          <a:bodyPr>
            <a:normAutofit/>
          </a:bodyPr>
          <a:lstStyle/>
          <a:p>
            <a:r>
              <a:rPr lang="es-CL" dirty="0" smtClean="0"/>
              <a:t>Mejoramos las Tasas de Aprobación en Enseñanza Media y mantuvimos alta la aprobación de Educación Básica</a:t>
            </a:r>
          </a:p>
          <a:p>
            <a:pPr lvl="1"/>
            <a:r>
              <a:rPr lang="es-CL" dirty="0" smtClean="0"/>
              <a:t>El número de repitentes disminuyó” </a:t>
            </a:r>
          </a:p>
          <a:p>
            <a:endParaRPr lang="es-CL" dirty="0"/>
          </a:p>
        </p:txBody>
      </p:sp>
    </p:spTree>
    <p:extLst>
      <p:ext uri="{BB962C8B-B14F-4D97-AF65-F5344CB8AC3E}">
        <p14:creationId xmlns:p14="http://schemas.microsoft.com/office/powerpoint/2010/main" val="352839355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L" dirty="0" smtClean="0"/>
              <a:t>¿EN QUE HEMOS AVANZADO?</a:t>
            </a:r>
            <a:endParaRPr lang="es-CL" dirty="0"/>
          </a:p>
        </p:txBody>
      </p:sp>
      <p:sp>
        <p:nvSpPr>
          <p:cNvPr id="3" name="Marcador de contenido 2"/>
          <p:cNvSpPr>
            <a:spLocks noGrp="1"/>
          </p:cNvSpPr>
          <p:nvPr>
            <p:ph idx="1"/>
          </p:nvPr>
        </p:nvSpPr>
        <p:spPr/>
        <p:txBody>
          <a:bodyPr>
            <a:normAutofit/>
          </a:bodyPr>
          <a:lstStyle/>
          <a:p>
            <a:r>
              <a:rPr lang="es-CL" dirty="0" smtClean="0"/>
              <a:t>Otros Indicadores de la Calidad Educativa están en el nivel más alto.  </a:t>
            </a:r>
          </a:p>
          <a:p>
            <a:pPr lvl="1"/>
            <a:r>
              <a:rPr lang="es-CL" dirty="0" smtClean="0"/>
              <a:t>Clima de Convivencia Escolar junto con Participación y formación Ciudadana tienen una puntuación de 80.</a:t>
            </a:r>
          </a:p>
          <a:p>
            <a:endParaRPr lang="es-CL" dirty="0"/>
          </a:p>
        </p:txBody>
      </p:sp>
    </p:spTree>
    <p:extLst>
      <p:ext uri="{BB962C8B-B14F-4D97-AF65-F5344CB8AC3E}">
        <p14:creationId xmlns:p14="http://schemas.microsoft.com/office/powerpoint/2010/main" val="9637674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L" dirty="0" smtClean="0"/>
              <a:t>¿EN QUE HEMOS AVANZADO?</a:t>
            </a:r>
            <a:endParaRPr lang="es-CL" dirty="0"/>
          </a:p>
        </p:txBody>
      </p:sp>
      <p:sp>
        <p:nvSpPr>
          <p:cNvPr id="3" name="Marcador de contenido 2"/>
          <p:cNvSpPr>
            <a:spLocks noGrp="1"/>
          </p:cNvSpPr>
          <p:nvPr>
            <p:ph idx="1"/>
          </p:nvPr>
        </p:nvSpPr>
        <p:spPr/>
        <p:txBody>
          <a:bodyPr>
            <a:normAutofit/>
          </a:bodyPr>
          <a:lstStyle/>
          <a:p>
            <a:r>
              <a:rPr lang="es-CL" dirty="0" smtClean="0"/>
              <a:t>Mejoramos los desempeños en las mediciones de aprendizaje de la Comprensión Lectora en Educación</a:t>
            </a:r>
            <a:r>
              <a:rPr lang="es-CL" dirty="0"/>
              <a:t> </a:t>
            </a:r>
            <a:r>
              <a:rPr lang="es-CL" dirty="0" smtClean="0"/>
              <a:t>Media.</a:t>
            </a:r>
          </a:p>
          <a:p>
            <a:pPr lvl="1"/>
            <a:r>
              <a:rPr lang="es-CL" dirty="0" smtClean="0"/>
              <a:t>Aprendizajes de Lectura de variedad de textos, extracción de información, construcción de significado e incremento del vocabulario consiguen sus metas.</a:t>
            </a:r>
            <a:endParaRPr lang="es-CL" dirty="0"/>
          </a:p>
        </p:txBody>
      </p:sp>
    </p:spTree>
    <p:extLst>
      <p:ext uri="{BB962C8B-B14F-4D97-AF65-F5344CB8AC3E}">
        <p14:creationId xmlns:p14="http://schemas.microsoft.com/office/powerpoint/2010/main" val="35685512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3 Título"/>
          <p:cNvSpPr txBox="1">
            <a:spLocks/>
          </p:cNvSpPr>
          <p:nvPr/>
        </p:nvSpPr>
        <p:spPr>
          <a:xfrm>
            <a:off x="467544" y="908720"/>
            <a:ext cx="8208912" cy="5616624"/>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2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s-CL" sz="1800" b="1" dirty="0" smtClean="0">
                <a:latin typeface="Arial Narrow" panose="020B0606020202030204" pitchFamily="34" charset="0"/>
              </a:rPr>
              <a:t>Audiencia</a:t>
            </a:r>
            <a:r>
              <a:rPr lang="es-CL" sz="1800" dirty="0" smtClean="0">
                <a:latin typeface="Arial Narrow" panose="020B0606020202030204" pitchFamily="34" charset="0"/>
              </a:rPr>
              <a:t> : 	</a:t>
            </a:r>
          </a:p>
          <a:p>
            <a:r>
              <a:rPr lang="es-CL" sz="1800" cap="none" dirty="0" smtClean="0">
                <a:latin typeface="Arial Narrow" panose="020B0606020202030204" pitchFamily="34" charset="0"/>
              </a:rPr>
              <a:t>				</a:t>
            </a:r>
            <a:r>
              <a:rPr lang="es-CL" sz="1800" cap="none" dirty="0" smtClean="0">
                <a:latin typeface="Arial Narrow" panose="020B0606020202030204" pitchFamily="34" charset="0"/>
              </a:rPr>
              <a:t>Consejo Escolar				</a:t>
            </a:r>
          </a:p>
          <a:p>
            <a:r>
              <a:rPr lang="es-CL" sz="1800" cap="none" dirty="0" smtClean="0">
                <a:latin typeface="Arial Narrow" panose="020B0606020202030204" pitchFamily="34" charset="0"/>
              </a:rPr>
              <a:t>				Directivas </a:t>
            </a:r>
            <a:r>
              <a:rPr lang="es-CL" sz="1800" cap="none" dirty="0" err="1" smtClean="0">
                <a:latin typeface="Arial Narrow" panose="020B0606020202030204" pitchFamily="34" charset="0"/>
              </a:rPr>
              <a:t>dbe</a:t>
            </a:r>
            <a:r>
              <a:rPr lang="es-CL" sz="1800" cap="none" dirty="0" smtClean="0">
                <a:latin typeface="Arial Narrow" panose="020B0606020202030204" pitchFamily="34" charset="0"/>
              </a:rPr>
              <a:t> Los Sub-centros De  Padres.</a:t>
            </a:r>
          </a:p>
          <a:p>
            <a:r>
              <a:rPr lang="es-CL" sz="1800" cap="none" dirty="0" smtClean="0">
                <a:latin typeface="Arial Narrow" panose="020B0606020202030204" pitchFamily="34" charset="0"/>
              </a:rPr>
              <a:t>				Centro de Educadores y Funcionarios.</a:t>
            </a:r>
          </a:p>
          <a:p>
            <a:r>
              <a:rPr lang="es-CL" sz="1800" cap="none" dirty="0" smtClean="0">
                <a:latin typeface="Arial Narrow" panose="020B0606020202030204" pitchFamily="34" charset="0"/>
              </a:rPr>
              <a:t>				Centro de General De Estudiantes.</a:t>
            </a:r>
          </a:p>
          <a:p>
            <a:r>
              <a:rPr lang="es-CL" sz="1800" cap="none" dirty="0" smtClean="0">
                <a:latin typeface="Arial Narrow" panose="020B0606020202030204" pitchFamily="34" charset="0"/>
              </a:rPr>
              <a:t>				Centro de General De Padres </a:t>
            </a:r>
            <a:r>
              <a:rPr lang="es-CL" sz="1800" cap="none" dirty="0" smtClean="0">
                <a:latin typeface="Arial Narrow" panose="020B0606020202030204" pitchFamily="34" charset="0"/>
              </a:rPr>
              <a:t>y </a:t>
            </a:r>
            <a:r>
              <a:rPr lang="es-CL" sz="1800" cap="none" dirty="0" smtClean="0">
                <a:latin typeface="Arial Narrow" panose="020B0606020202030204" pitchFamily="34" charset="0"/>
              </a:rPr>
              <a:t>Apoderados.</a:t>
            </a:r>
          </a:p>
          <a:p>
            <a:r>
              <a:rPr lang="es-CL" sz="1800" cap="none" dirty="0" smtClean="0">
                <a:latin typeface="Arial Narrow" panose="020B0606020202030204" pitchFamily="34" charset="0"/>
              </a:rPr>
              <a:t>				Invitados.</a:t>
            </a:r>
          </a:p>
          <a:p>
            <a:pPr marL="342900" indent="-342900">
              <a:buFont typeface="+mj-lt"/>
              <a:buAutoNum type="arabicPeriod"/>
            </a:pPr>
            <a:r>
              <a:rPr lang="es-CL" sz="1800" cap="none" dirty="0" smtClean="0">
                <a:latin typeface="Arial Narrow" panose="020B0606020202030204" pitchFamily="34" charset="0"/>
              </a:rPr>
              <a:t>Pastoral</a:t>
            </a:r>
            <a:r>
              <a:rPr lang="es-CL" sz="1800" cap="none" dirty="0" smtClean="0">
                <a:latin typeface="Arial Narrow" panose="020B0606020202030204" pitchFamily="34" charset="0"/>
              </a:rPr>
              <a:t>: Coro litúrgico y Sor Marta Vélez </a:t>
            </a:r>
          </a:p>
          <a:p>
            <a:pPr marL="342900" indent="-342900">
              <a:buFont typeface="+mj-lt"/>
              <a:buAutoNum type="arabicPeriod"/>
            </a:pPr>
            <a:r>
              <a:rPr lang="es-CL" sz="1800" cap="none" dirty="0" smtClean="0">
                <a:latin typeface="Arial Narrow" panose="020B0606020202030204" pitchFamily="34" charset="0"/>
              </a:rPr>
              <a:t>Directora colegio Mater Dei.</a:t>
            </a:r>
          </a:p>
          <a:p>
            <a:pPr marL="342900" indent="-342900">
              <a:buFont typeface="+mj-lt"/>
              <a:buAutoNum type="arabicPeriod"/>
            </a:pPr>
            <a:r>
              <a:rPr lang="es-CL" sz="1800" cap="none" dirty="0" smtClean="0">
                <a:latin typeface="Arial Narrow" panose="020B0606020202030204" pitchFamily="34" charset="0"/>
              </a:rPr>
              <a:t>Presentación talleres artísticos.</a:t>
            </a:r>
          </a:p>
          <a:p>
            <a:pPr marL="342900" lvl="1" indent="-342900" defTabSz="457200">
              <a:spcBef>
                <a:spcPct val="0"/>
              </a:spcBef>
              <a:buFont typeface="Arial" panose="020B0604020202020204" pitchFamily="34" charset="0"/>
              <a:buChar char="•"/>
            </a:pPr>
            <a:r>
              <a:rPr lang="es-CL" dirty="0" smtClean="0">
                <a:ln w="3175" cmpd="sng">
                  <a:noFill/>
                </a:ln>
                <a:solidFill>
                  <a:schemeClr val="tx1"/>
                </a:solidFill>
                <a:latin typeface="Arial Narrow" panose="020B0606020202030204" pitchFamily="34" charset="0"/>
                <a:ea typeface="+mj-ea"/>
                <a:cs typeface="+mj-cs"/>
              </a:rPr>
              <a:t>Orquesta </a:t>
            </a:r>
            <a:r>
              <a:rPr lang="es-CL" dirty="0">
                <a:ln w="3175" cmpd="sng">
                  <a:noFill/>
                </a:ln>
                <a:solidFill>
                  <a:schemeClr val="tx1"/>
                </a:solidFill>
                <a:latin typeface="Arial Narrow" panose="020B0606020202030204" pitchFamily="34" charset="0"/>
                <a:ea typeface="+mj-ea"/>
                <a:cs typeface="+mj-cs"/>
              </a:rPr>
              <a:t>de nuestro </a:t>
            </a:r>
            <a:r>
              <a:rPr lang="es-CL" dirty="0" smtClean="0">
                <a:ln w="3175" cmpd="sng">
                  <a:noFill/>
                </a:ln>
                <a:solidFill>
                  <a:schemeClr val="tx1"/>
                </a:solidFill>
                <a:latin typeface="Arial Narrow" panose="020B0606020202030204" pitchFamily="34" charset="0"/>
                <a:ea typeface="+mj-ea"/>
                <a:cs typeface="+mj-cs"/>
              </a:rPr>
              <a:t>colegio</a:t>
            </a:r>
          </a:p>
          <a:p>
            <a:pPr marL="342900" lvl="1" indent="-342900" defTabSz="457200">
              <a:spcBef>
                <a:spcPct val="0"/>
              </a:spcBef>
              <a:buFont typeface="Arial" panose="020B0604020202020204" pitchFamily="34" charset="0"/>
              <a:buChar char="•"/>
            </a:pPr>
            <a:r>
              <a:rPr lang="es-CL" dirty="0" smtClean="0">
                <a:ln w="3175" cmpd="sng">
                  <a:noFill/>
                </a:ln>
                <a:solidFill>
                  <a:schemeClr val="tx1"/>
                </a:solidFill>
                <a:latin typeface="Arial Narrow" panose="020B0606020202030204" pitchFamily="34" charset="0"/>
                <a:ea typeface="+mj-ea"/>
                <a:cs typeface="+mj-cs"/>
              </a:rPr>
              <a:t>Taller </a:t>
            </a:r>
            <a:r>
              <a:rPr lang="es-CL" dirty="0">
                <a:ln w="3175" cmpd="sng">
                  <a:noFill/>
                </a:ln>
                <a:solidFill>
                  <a:schemeClr val="tx1"/>
                </a:solidFill>
                <a:latin typeface="Arial Narrow" panose="020B0606020202030204" pitchFamily="34" charset="0"/>
                <a:ea typeface="+mj-ea"/>
                <a:cs typeface="+mj-cs"/>
              </a:rPr>
              <a:t>de danza</a:t>
            </a:r>
          </a:p>
          <a:p>
            <a:pPr marL="342900" indent="-342900">
              <a:buFont typeface="+mj-lt"/>
              <a:buAutoNum type="arabicPeriod"/>
            </a:pPr>
            <a:r>
              <a:rPr lang="es-CL" sz="1800" cap="none" dirty="0" smtClean="0">
                <a:latin typeface="Arial Narrow" panose="020B0606020202030204" pitchFamily="34" charset="0"/>
              </a:rPr>
              <a:t>Administración y Finanzas.</a:t>
            </a:r>
          </a:p>
          <a:p>
            <a:pPr marL="342900" indent="-342900">
              <a:buFont typeface="+mj-lt"/>
              <a:buAutoNum type="arabicPeriod"/>
            </a:pPr>
            <a:r>
              <a:rPr lang="es-CL" sz="1800" cap="none" dirty="0" smtClean="0">
                <a:latin typeface="Arial Narrow" panose="020B0606020202030204" pitchFamily="34" charset="0"/>
              </a:rPr>
              <a:t>Centro General de Padres y Apoderados.</a:t>
            </a:r>
          </a:p>
          <a:p>
            <a:pPr marL="342900" indent="-342900">
              <a:buFont typeface="+mj-lt"/>
              <a:buAutoNum type="arabicPeriod"/>
            </a:pPr>
            <a:r>
              <a:rPr lang="es-CL" sz="1800" cap="none" dirty="0" smtClean="0">
                <a:latin typeface="Arial Narrow" panose="020B0606020202030204" pitchFamily="34" charset="0"/>
              </a:rPr>
              <a:t>Unidad </a:t>
            </a:r>
            <a:r>
              <a:rPr lang="es-CL" sz="1800" cap="none" dirty="0">
                <a:latin typeface="Arial Narrow" panose="020B0606020202030204" pitchFamily="34" charset="0"/>
              </a:rPr>
              <a:t>Técnica Pedagógica (UTP</a:t>
            </a:r>
            <a:r>
              <a:rPr lang="es-CL" sz="1800" cap="none" dirty="0" smtClean="0">
                <a:latin typeface="Arial Narrow" panose="020B0606020202030204" pitchFamily="34" charset="0"/>
              </a:rPr>
              <a:t>).</a:t>
            </a:r>
          </a:p>
          <a:p>
            <a:pPr marL="342900" indent="-342900">
              <a:buFont typeface="+mj-lt"/>
              <a:buAutoNum type="arabicPeriod"/>
            </a:pPr>
            <a:r>
              <a:rPr lang="es-CL" sz="1800" cap="none" dirty="0" smtClean="0">
                <a:latin typeface="Arial Narrow" panose="020B0606020202030204" pitchFamily="34" charset="0"/>
              </a:rPr>
              <a:t>Programa de Integración Escolar (PIE)</a:t>
            </a:r>
          </a:p>
          <a:p>
            <a:pPr marL="342900" indent="-342900">
              <a:buFont typeface="+mj-lt"/>
              <a:buAutoNum type="arabicPeriod"/>
            </a:pPr>
            <a:r>
              <a:rPr lang="es-CL" sz="1800" cap="none" dirty="0" smtClean="0">
                <a:latin typeface="Arial Narrow" panose="020B0606020202030204" pitchFamily="34" charset="0"/>
              </a:rPr>
              <a:t>Convivencia Escolar.</a:t>
            </a:r>
          </a:p>
          <a:p>
            <a:endParaRPr lang="es-CL" sz="1800" dirty="0" smtClean="0"/>
          </a:p>
          <a:p>
            <a:endParaRPr lang="es-CL" sz="1600" dirty="0"/>
          </a:p>
          <a:p>
            <a:endParaRPr lang="es-CL" sz="1600" dirty="0"/>
          </a:p>
        </p:txBody>
      </p:sp>
      <p:sp>
        <p:nvSpPr>
          <p:cNvPr id="5" name="CuadroTexto 4"/>
          <p:cNvSpPr txBox="1"/>
          <p:nvPr/>
        </p:nvSpPr>
        <p:spPr>
          <a:xfrm>
            <a:off x="395536" y="116632"/>
            <a:ext cx="8136904" cy="58477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s-CL" sz="3200" b="1" spc="50" dirty="0" smtClean="0">
                <a:ln w="0"/>
                <a:solidFill>
                  <a:schemeClr val="bg2"/>
                </a:solidFill>
                <a:effectLst>
                  <a:innerShdw blurRad="63500" dist="50800" dir="13500000">
                    <a:srgbClr val="000000">
                      <a:alpha val="50000"/>
                    </a:srgbClr>
                  </a:innerShdw>
                </a:effectLst>
                <a:latin typeface="+mj-lt"/>
              </a:rPr>
              <a:t>CRONOGRAMA DE LA CUENTA PÚBLICA</a:t>
            </a:r>
            <a:endParaRPr lang="es-CL" sz="3200" b="1" spc="50" dirty="0">
              <a:ln w="0"/>
              <a:solidFill>
                <a:schemeClr val="bg2"/>
              </a:solidFill>
              <a:effectLst>
                <a:innerShdw blurRad="63500" dist="50800" dir="13500000">
                  <a:srgbClr val="000000">
                    <a:alpha val="50000"/>
                  </a:srgbClr>
                </a:innerShdw>
              </a:effectLst>
              <a:latin typeface="+mj-lt"/>
            </a:endParaRPr>
          </a:p>
        </p:txBody>
      </p:sp>
    </p:spTree>
    <p:extLst>
      <p:ext uri="{BB962C8B-B14F-4D97-AF65-F5344CB8AC3E}">
        <p14:creationId xmlns:p14="http://schemas.microsoft.com/office/powerpoint/2010/main" val="39438515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L" dirty="0" smtClean="0"/>
              <a:t>¿EN QUE HEMOS AVANZADO?</a:t>
            </a:r>
            <a:endParaRPr lang="es-CL" dirty="0"/>
          </a:p>
        </p:txBody>
      </p:sp>
      <p:sp>
        <p:nvSpPr>
          <p:cNvPr id="3" name="Marcador de contenido 2"/>
          <p:cNvSpPr>
            <a:spLocks noGrp="1"/>
          </p:cNvSpPr>
          <p:nvPr>
            <p:ph idx="1"/>
          </p:nvPr>
        </p:nvSpPr>
        <p:spPr/>
        <p:txBody>
          <a:bodyPr>
            <a:normAutofit/>
          </a:bodyPr>
          <a:lstStyle/>
          <a:p>
            <a:r>
              <a:rPr lang="es-CL" dirty="0" smtClean="0"/>
              <a:t>En </a:t>
            </a:r>
            <a:r>
              <a:rPr lang="es-CL" dirty="0" smtClean="0"/>
              <a:t>consolidar </a:t>
            </a:r>
            <a:r>
              <a:rPr lang="es-CL" dirty="0" smtClean="0"/>
              <a:t>una cultura escolar Inclusiva .</a:t>
            </a:r>
          </a:p>
          <a:p>
            <a:pPr lvl="1"/>
            <a:r>
              <a:rPr lang="es-CL" dirty="0" smtClean="0"/>
              <a:t>Ampliamos el programa de Integración escolar a los niveles de NT1 y primeros medios.</a:t>
            </a:r>
          </a:p>
          <a:p>
            <a:pPr lvl="1"/>
            <a:r>
              <a:rPr lang="es-CL" dirty="0" smtClean="0"/>
              <a:t>Perfeccionamiento</a:t>
            </a:r>
          </a:p>
        </p:txBody>
      </p:sp>
    </p:spTree>
    <p:extLst>
      <p:ext uri="{BB962C8B-B14F-4D97-AF65-F5344CB8AC3E}">
        <p14:creationId xmlns:p14="http://schemas.microsoft.com/office/powerpoint/2010/main" val="354251107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L" dirty="0" smtClean="0"/>
              <a:t>¿EN QUE HEMOS AVANZADO?</a:t>
            </a:r>
            <a:endParaRPr lang="es-CL" dirty="0"/>
          </a:p>
        </p:txBody>
      </p:sp>
      <p:sp>
        <p:nvSpPr>
          <p:cNvPr id="3" name="Marcador de contenido 2"/>
          <p:cNvSpPr>
            <a:spLocks noGrp="1"/>
          </p:cNvSpPr>
          <p:nvPr>
            <p:ph idx="1"/>
          </p:nvPr>
        </p:nvSpPr>
        <p:spPr/>
        <p:txBody>
          <a:bodyPr>
            <a:normAutofit/>
          </a:bodyPr>
          <a:lstStyle/>
          <a:p>
            <a:r>
              <a:rPr lang="es-CL" dirty="0" smtClean="0"/>
              <a:t>Aumentamos las acciones de Participación y Vida democrática. </a:t>
            </a:r>
          </a:p>
          <a:p>
            <a:pPr lvl="1"/>
            <a:r>
              <a:rPr lang="es-CL" dirty="0" smtClean="0"/>
              <a:t>Más acciones con metodología de debate, conversación, deliberación.</a:t>
            </a:r>
          </a:p>
          <a:p>
            <a:pPr lvl="1"/>
            <a:r>
              <a:rPr lang="es-CL" dirty="0" smtClean="0"/>
              <a:t>Plan de Formación Ciudadana.</a:t>
            </a:r>
          </a:p>
          <a:p>
            <a:pPr marL="457200" lvl="1" indent="0">
              <a:buNone/>
            </a:pPr>
            <a:endParaRPr lang="es-CL" dirty="0" smtClean="0"/>
          </a:p>
          <a:p>
            <a:pPr lvl="1"/>
            <a:endParaRPr lang="es-CL" dirty="0" smtClean="0"/>
          </a:p>
          <a:p>
            <a:pPr marL="457200" lvl="1" indent="0">
              <a:buNone/>
            </a:pPr>
            <a:endParaRPr lang="es-CL" dirty="0" smtClean="0"/>
          </a:p>
        </p:txBody>
      </p:sp>
    </p:spTree>
    <p:extLst>
      <p:ext uri="{BB962C8B-B14F-4D97-AF65-F5344CB8AC3E}">
        <p14:creationId xmlns:p14="http://schemas.microsoft.com/office/powerpoint/2010/main" val="30166327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L" dirty="0" smtClean="0"/>
              <a:t>¿EN QUE HEMOS AVANZADO?</a:t>
            </a:r>
            <a:endParaRPr lang="es-CL" dirty="0"/>
          </a:p>
        </p:txBody>
      </p:sp>
      <p:sp>
        <p:nvSpPr>
          <p:cNvPr id="3" name="Marcador de contenido 2"/>
          <p:cNvSpPr>
            <a:spLocks noGrp="1"/>
          </p:cNvSpPr>
          <p:nvPr>
            <p:ph idx="1"/>
          </p:nvPr>
        </p:nvSpPr>
        <p:spPr/>
        <p:txBody>
          <a:bodyPr>
            <a:normAutofit/>
          </a:bodyPr>
          <a:lstStyle/>
          <a:p>
            <a:r>
              <a:rPr lang="es-CL" dirty="0" smtClean="0"/>
              <a:t>Desarrollar una cultura amigable con el medio ambiente. </a:t>
            </a:r>
          </a:p>
          <a:p>
            <a:pPr lvl="1"/>
            <a:r>
              <a:rPr lang="es-CL" dirty="0" smtClean="0"/>
              <a:t>El colegio obtuvo certificación medioambiental.</a:t>
            </a:r>
          </a:p>
          <a:p>
            <a:pPr lvl="1"/>
            <a:r>
              <a:rPr lang="es-CL" dirty="0" smtClean="0"/>
              <a:t>Desarrollamos a lo largo del año talleres de ecología y medio ambiente.</a:t>
            </a:r>
          </a:p>
          <a:p>
            <a:pPr marL="457200" lvl="1" indent="0">
              <a:buNone/>
            </a:pPr>
            <a:endParaRPr lang="es-CL" dirty="0" smtClean="0"/>
          </a:p>
          <a:p>
            <a:pPr marL="457200" lvl="1" indent="0">
              <a:buNone/>
            </a:pPr>
            <a:endParaRPr lang="es-CL" dirty="0" smtClean="0"/>
          </a:p>
          <a:p>
            <a:pPr lvl="1"/>
            <a:endParaRPr lang="es-CL" dirty="0" smtClean="0"/>
          </a:p>
          <a:p>
            <a:pPr marL="457200" lvl="1" indent="0">
              <a:buNone/>
            </a:pPr>
            <a:endParaRPr lang="es-CL" dirty="0" smtClean="0"/>
          </a:p>
        </p:txBody>
      </p:sp>
    </p:spTree>
    <p:extLst>
      <p:ext uri="{BB962C8B-B14F-4D97-AF65-F5344CB8AC3E}">
        <p14:creationId xmlns:p14="http://schemas.microsoft.com/office/powerpoint/2010/main" val="221542310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L" dirty="0" smtClean="0"/>
              <a:t>¿EN QUE HEMOS AVANZADO?</a:t>
            </a:r>
            <a:endParaRPr lang="es-CL" dirty="0"/>
          </a:p>
        </p:txBody>
      </p:sp>
      <p:sp>
        <p:nvSpPr>
          <p:cNvPr id="3" name="Marcador de contenido 2"/>
          <p:cNvSpPr>
            <a:spLocks noGrp="1"/>
          </p:cNvSpPr>
          <p:nvPr>
            <p:ph idx="1"/>
          </p:nvPr>
        </p:nvSpPr>
        <p:spPr/>
        <p:txBody>
          <a:bodyPr>
            <a:normAutofit/>
          </a:bodyPr>
          <a:lstStyle/>
          <a:p>
            <a:r>
              <a:rPr lang="es-CL" dirty="0" smtClean="0"/>
              <a:t>Desarrollar capacidades profesionales por medio del perfeccionamiento. </a:t>
            </a:r>
          </a:p>
          <a:p>
            <a:pPr lvl="1"/>
            <a:r>
              <a:rPr lang="es-CL" dirty="0" smtClean="0"/>
              <a:t>Variados perfeccionamientos en Ciencia.</a:t>
            </a:r>
          </a:p>
          <a:p>
            <a:pPr lvl="1"/>
            <a:r>
              <a:rPr lang="es-CL" dirty="0" smtClean="0"/>
              <a:t>Perfeccionamiento en Decreto 83.</a:t>
            </a:r>
          </a:p>
          <a:p>
            <a:pPr lvl="1"/>
            <a:r>
              <a:rPr lang="es-CL" dirty="0" smtClean="0"/>
              <a:t>Inclusión en actividad física.</a:t>
            </a:r>
          </a:p>
          <a:p>
            <a:pPr lvl="1"/>
            <a:r>
              <a:rPr lang="es-CL" dirty="0" smtClean="0"/>
              <a:t>Convivencia escolar y enfoque formativo.</a:t>
            </a:r>
          </a:p>
          <a:p>
            <a:pPr lvl="1"/>
            <a:r>
              <a:rPr lang="es-CL" dirty="0" smtClean="0"/>
              <a:t>Perfeccionamiento en resolución de problemas.</a:t>
            </a:r>
          </a:p>
          <a:p>
            <a:pPr marL="457200" lvl="1" indent="0">
              <a:buNone/>
            </a:pPr>
            <a:endParaRPr lang="es-CL" dirty="0" smtClean="0"/>
          </a:p>
          <a:p>
            <a:pPr marL="457200" lvl="1" indent="0">
              <a:buNone/>
            </a:pPr>
            <a:endParaRPr lang="es-CL" dirty="0" smtClean="0"/>
          </a:p>
          <a:p>
            <a:pPr lvl="1"/>
            <a:endParaRPr lang="es-CL" dirty="0" smtClean="0"/>
          </a:p>
          <a:p>
            <a:pPr marL="457200" lvl="1" indent="0">
              <a:buNone/>
            </a:pPr>
            <a:endParaRPr lang="es-CL" dirty="0" smtClean="0"/>
          </a:p>
        </p:txBody>
      </p:sp>
    </p:spTree>
    <p:extLst>
      <p:ext uri="{BB962C8B-B14F-4D97-AF65-F5344CB8AC3E}">
        <p14:creationId xmlns:p14="http://schemas.microsoft.com/office/powerpoint/2010/main" val="115266784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L" dirty="0" smtClean="0"/>
              <a:t>¿EN QUE HEMOS AVANZADO?</a:t>
            </a:r>
            <a:endParaRPr lang="es-CL" dirty="0"/>
          </a:p>
        </p:txBody>
      </p:sp>
      <p:sp>
        <p:nvSpPr>
          <p:cNvPr id="3" name="Marcador de contenido 2"/>
          <p:cNvSpPr>
            <a:spLocks noGrp="1"/>
          </p:cNvSpPr>
          <p:nvPr>
            <p:ph idx="1"/>
          </p:nvPr>
        </p:nvSpPr>
        <p:spPr/>
        <p:txBody>
          <a:bodyPr>
            <a:normAutofit/>
          </a:bodyPr>
          <a:lstStyle/>
          <a:p>
            <a:r>
              <a:rPr lang="es-CL" dirty="0" smtClean="0"/>
              <a:t>Acercar a nuestros estudiantes a la Ciencia. </a:t>
            </a:r>
          </a:p>
          <a:p>
            <a:pPr lvl="1"/>
            <a:r>
              <a:rPr lang="es-CL" dirty="0" smtClean="0"/>
              <a:t>Taller de ciencia </a:t>
            </a:r>
          </a:p>
          <a:p>
            <a:pPr lvl="1"/>
            <a:r>
              <a:rPr lang="es-CL" dirty="0" smtClean="0"/>
              <a:t>Proyectos con PAR Explora</a:t>
            </a:r>
          </a:p>
          <a:p>
            <a:pPr marL="457200" lvl="1" indent="0">
              <a:buNone/>
            </a:pPr>
            <a:endParaRPr lang="es-CL" dirty="0" smtClean="0"/>
          </a:p>
          <a:p>
            <a:pPr marL="457200" lvl="1" indent="0">
              <a:buNone/>
            </a:pPr>
            <a:endParaRPr lang="es-CL" dirty="0" smtClean="0"/>
          </a:p>
          <a:p>
            <a:pPr marL="457200" lvl="1" indent="0">
              <a:buNone/>
            </a:pPr>
            <a:endParaRPr lang="es-CL" dirty="0" smtClean="0"/>
          </a:p>
          <a:p>
            <a:pPr lvl="1"/>
            <a:endParaRPr lang="es-CL" dirty="0" smtClean="0"/>
          </a:p>
          <a:p>
            <a:pPr marL="457200" lvl="1" indent="0">
              <a:buNone/>
            </a:pPr>
            <a:endParaRPr lang="es-CL" dirty="0" smtClean="0"/>
          </a:p>
        </p:txBody>
      </p:sp>
    </p:spTree>
    <p:extLst>
      <p:ext uri="{BB962C8B-B14F-4D97-AF65-F5344CB8AC3E}">
        <p14:creationId xmlns:p14="http://schemas.microsoft.com/office/powerpoint/2010/main" val="112727969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CL" dirty="0" smtClean="0"/>
              <a:t>¿EN QUE HEMOS AVANZADO?</a:t>
            </a:r>
            <a:endParaRPr lang="es-CL" dirty="0"/>
          </a:p>
        </p:txBody>
      </p:sp>
      <p:sp>
        <p:nvSpPr>
          <p:cNvPr id="3" name="Marcador de contenido 2"/>
          <p:cNvSpPr>
            <a:spLocks noGrp="1"/>
          </p:cNvSpPr>
          <p:nvPr>
            <p:ph idx="1"/>
          </p:nvPr>
        </p:nvSpPr>
        <p:spPr/>
        <p:txBody>
          <a:bodyPr>
            <a:normAutofit/>
          </a:bodyPr>
          <a:lstStyle/>
          <a:p>
            <a:r>
              <a:rPr lang="es-CL" dirty="0" smtClean="0"/>
              <a:t>Consolidar </a:t>
            </a:r>
            <a:r>
              <a:rPr lang="es-CL" dirty="0" smtClean="0"/>
              <a:t>una escuela que atiende a la diversidad de intereses. </a:t>
            </a:r>
          </a:p>
          <a:p>
            <a:pPr marL="457200" lvl="1" indent="0">
              <a:buNone/>
            </a:pPr>
            <a:r>
              <a:rPr lang="es-CL" dirty="0" smtClean="0"/>
              <a:t>Más de 60 talleres impartidos en los diferentes niveles</a:t>
            </a:r>
          </a:p>
          <a:p>
            <a:pPr marL="457200" lvl="1" indent="0">
              <a:buNone/>
            </a:pPr>
            <a:r>
              <a:rPr lang="es-CL" dirty="0" smtClean="0"/>
              <a:t>Alta UACH</a:t>
            </a:r>
          </a:p>
          <a:p>
            <a:pPr marL="457200" lvl="1" indent="0">
              <a:buNone/>
            </a:pPr>
            <a:r>
              <a:rPr lang="es-CL" dirty="0" smtClean="0"/>
              <a:t>Propedéutico</a:t>
            </a:r>
          </a:p>
          <a:p>
            <a:pPr marL="457200" lvl="1" indent="0">
              <a:buNone/>
            </a:pPr>
            <a:endParaRPr lang="es-CL" dirty="0" smtClean="0"/>
          </a:p>
          <a:p>
            <a:pPr marL="457200" lvl="1" indent="0">
              <a:buNone/>
            </a:pPr>
            <a:endParaRPr lang="es-CL" dirty="0" smtClean="0"/>
          </a:p>
          <a:p>
            <a:pPr lvl="1"/>
            <a:endParaRPr lang="es-CL" dirty="0" smtClean="0"/>
          </a:p>
          <a:p>
            <a:pPr marL="457200" lvl="1" indent="0">
              <a:buNone/>
            </a:pPr>
            <a:endParaRPr lang="es-CL" dirty="0" smtClean="0"/>
          </a:p>
        </p:txBody>
      </p:sp>
    </p:spTree>
    <p:extLst>
      <p:ext uri="{BB962C8B-B14F-4D97-AF65-F5344CB8AC3E}">
        <p14:creationId xmlns:p14="http://schemas.microsoft.com/office/powerpoint/2010/main" val="113331314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Nuestros Desafíos:</a:t>
            </a:r>
            <a:endParaRPr lang="es-CL" dirty="0"/>
          </a:p>
        </p:txBody>
      </p:sp>
      <p:sp>
        <p:nvSpPr>
          <p:cNvPr id="3" name="Marcador de contenido 2"/>
          <p:cNvSpPr>
            <a:spLocks noGrp="1"/>
          </p:cNvSpPr>
          <p:nvPr>
            <p:ph idx="1"/>
          </p:nvPr>
        </p:nvSpPr>
        <p:spPr/>
        <p:txBody>
          <a:bodyPr/>
          <a:lstStyle/>
          <a:p>
            <a:r>
              <a:rPr lang="es-CL" dirty="0" smtClean="0"/>
              <a:t>Mejorar los Aprendizajes de Resolución de Problemas en Enseñanza Básica y Media. </a:t>
            </a:r>
          </a:p>
          <a:p>
            <a:r>
              <a:rPr lang="es-CL" dirty="0" smtClean="0"/>
              <a:t>Mejorar los Resultados PSU. En todas las pruebas.</a:t>
            </a:r>
          </a:p>
          <a:p>
            <a:r>
              <a:rPr lang="es-CL" dirty="0" smtClean="0"/>
              <a:t>Seguir mejorando los mecanismos de apoyo a estudiantes con dificultades académicas.</a:t>
            </a:r>
          </a:p>
          <a:p>
            <a:pPr marL="0" indent="0">
              <a:buNone/>
            </a:pPr>
            <a:endParaRPr lang="es-CL" dirty="0" smtClean="0"/>
          </a:p>
          <a:p>
            <a:endParaRPr lang="es-CL" dirty="0"/>
          </a:p>
        </p:txBody>
      </p:sp>
    </p:spTree>
    <p:extLst>
      <p:ext uri="{BB962C8B-B14F-4D97-AF65-F5344CB8AC3E}">
        <p14:creationId xmlns:p14="http://schemas.microsoft.com/office/powerpoint/2010/main" val="36471147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56060" y="461763"/>
            <a:ext cx="7429499" cy="622453"/>
          </a:xfrm>
        </p:spPr>
        <p:txBody>
          <a:bodyPr/>
          <a:lstStyle/>
          <a:p>
            <a:pPr algn="ctr"/>
            <a:r>
              <a:rPr lang="es-CL" dirty="0" smtClean="0"/>
              <a:t>Resultados educativos</a:t>
            </a:r>
            <a:endParaRPr lang="es-CL" dirty="0"/>
          </a:p>
        </p:txBody>
      </p:sp>
      <p:sp>
        <p:nvSpPr>
          <p:cNvPr id="3" name="Marcador de contenido 2"/>
          <p:cNvSpPr>
            <a:spLocks noGrp="1"/>
          </p:cNvSpPr>
          <p:nvPr>
            <p:ph idx="1"/>
          </p:nvPr>
        </p:nvSpPr>
        <p:spPr>
          <a:xfrm>
            <a:off x="856060" y="1515291"/>
            <a:ext cx="7429499" cy="4275910"/>
          </a:xfrm>
        </p:spPr>
        <p:txBody>
          <a:bodyPr/>
          <a:lstStyle/>
          <a:p>
            <a:pPr marL="228600" lvl="1">
              <a:spcBef>
                <a:spcPts val="1000"/>
              </a:spcBef>
            </a:pPr>
            <a:r>
              <a:rPr lang="es-CL" b="1" dirty="0"/>
              <a:t>Tasas de Eficiencia Interna</a:t>
            </a:r>
            <a:r>
              <a:rPr lang="es-CL" b="1" dirty="0" smtClean="0"/>
              <a:t>.</a:t>
            </a:r>
            <a:endParaRPr lang="es-CL" sz="1600" dirty="0" smtClean="0"/>
          </a:p>
          <a:p>
            <a:pPr marL="0" indent="0">
              <a:buNone/>
            </a:pPr>
            <a:endParaRPr lang="es-CL" dirty="0"/>
          </a:p>
        </p:txBody>
      </p:sp>
      <p:graphicFrame>
        <p:nvGraphicFramePr>
          <p:cNvPr id="4" name="Tabla 3"/>
          <p:cNvGraphicFramePr>
            <a:graphicFrameLocks noGrp="1"/>
          </p:cNvGraphicFramePr>
          <p:nvPr>
            <p:extLst/>
          </p:nvPr>
        </p:nvGraphicFramePr>
        <p:xfrm>
          <a:off x="561704" y="2076994"/>
          <a:ext cx="7968341" cy="3892735"/>
        </p:xfrm>
        <a:graphic>
          <a:graphicData uri="http://schemas.openxmlformats.org/drawingml/2006/table">
            <a:tbl>
              <a:tblPr firstRow="1" firstCol="1" bandRow="1">
                <a:tableStyleId>{5C22544A-7EE6-4342-B048-85BDC9FD1C3A}</a:tableStyleId>
              </a:tblPr>
              <a:tblGrid>
                <a:gridCol w="1067826">
                  <a:extLst>
                    <a:ext uri="{9D8B030D-6E8A-4147-A177-3AD203B41FA5}">
                      <a16:colId xmlns:a16="http://schemas.microsoft.com/office/drawing/2014/main" val="2404755039"/>
                    </a:ext>
                  </a:extLst>
                </a:gridCol>
                <a:gridCol w="902117">
                  <a:extLst>
                    <a:ext uri="{9D8B030D-6E8A-4147-A177-3AD203B41FA5}">
                      <a16:colId xmlns:a16="http://schemas.microsoft.com/office/drawing/2014/main" val="963512133"/>
                    </a:ext>
                  </a:extLst>
                </a:gridCol>
                <a:gridCol w="902117">
                  <a:extLst>
                    <a:ext uri="{9D8B030D-6E8A-4147-A177-3AD203B41FA5}">
                      <a16:colId xmlns:a16="http://schemas.microsoft.com/office/drawing/2014/main" val="1165864180"/>
                    </a:ext>
                  </a:extLst>
                </a:gridCol>
                <a:gridCol w="997114">
                  <a:extLst>
                    <a:ext uri="{9D8B030D-6E8A-4147-A177-3AD203B41FA5}">
                      <a16:colId xmlns:a16="http://schemas.microsoft.com/office/drawing/2014/main" val="3113222049"/>
                    </a:ext>
                  </a:extLst>
                </a:gridCol>
                <a:gridCol w="997114">
                  <a:extLst>
                    <a:ext uri="{9D8B030D-6E8A-4147-A177-3AD203B41FA5}">
                      <a16:colId xmlns:a16="http://schemas.microsoft.com/office/drawing/2014/main" val="857757100"/>
                    </a:ext>
                  </a:extLst>
                </a:gridCol>
                <a:gridCol w="979257">
                  <a:extLst>
                    <a:ext uri="{9D8B030D-6E8A-4147-A177-3AD203B41FA5}">
                      <a16:colId xmlns:a16="http://schemas.microsoft.com/office/drawing/2014/main" val="915222130"/>
                    </a:ext>
                  </a:extLst>
                </a:gridCol>
                <a:gridCol w="1061398">
                  <a:extLst>
                    <a:ext uri="{9D8B030D-6E8A-4147-A177-3AD203B41FA5}">
                      <a16:colId xmlns:a16="http://schemas.microsoft.com/office/drawing/2014/main" val="1774920921"/>
                    </a:ext>
                  </a:extLst>
                </a:gridCol>
                <a:gridCol w="1061398">
                  <a:extLst>
                    <a:ext uri="{9D8B030D-6E8A-4147-A177-3AD203B41FA5}">
                      <a16:colId xmlns:a16="http://schemas.microsoft.com/office/drawing/2014/main" val="2867398585"/>
                    </a:ext>
                  </a:extLst>
                </a:gridCol>
              </a:tblGrid>
              <a:tr h="905311">
                <a:tc>
                  <a:txBody>
                    <a:bodyPr/>
                    <a:lstStyle/>
                    <a:p>
                      <a:pPr algn="ctr">
                        <a:lnSpc>
                          <a:spcPct val="115000"/>
                        </a:lnSpc>
                        <a:spcAft>
                          <a:spcPts val="0"/>
                        </a:spcAft>
                      </a:pPr>
                      <a:r>
                        <a:rPr lang="es-CL" sz="1400">
                          <a:effectLst/>
                        </a:rPr>
                        <a:t>Enseñanza</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L" sz="1400">
                          <a:effectLst/>
                        </a:rPr>
                        <a:t>Curso</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L" sz="1400" dirty="0">
                          <a:effectLst/>
                        </a:rPr>
                        <a:t>Matrícula</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L" sz="1400" dirty="0">
                          <a:effectLst/>
                        </a:rPr>
                        <a:t>N° Retirados</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L" sz="1400" dirty="0">
                          <a:effectLst/>
                        </a:rPr>
                        <a:t>N° Repitentes </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L" sz="1400">
                          <a:effectLst/>
                        </a:rPr>
                        <a:t>Tasa Retiro</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L" sz="1400">
                          <a:effectLst/>
                        </a:rPr>
                        <a:t>Tasa Repitencia</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L" sz="1400">
                          <a:effectLst/>
                        </a:rPr>
                        <a:t>Tasa Aprobación</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214822568"/>
                  </a:ext>
                </a:extLst>
              </a:tr>
              <a:tr h="316353">
                <a:tc rowSpan="8">
                  <a:txBody>
                    <a:bodyPr/>
                    <a:lstStyle/>
                    <a:p>
                      <a:pPr algn="ctr">
                        <a:lnSpc>
                          <a:spcPct val="115000"/>
                        </a:lnSpc>
                        <a:spcAft>
                          <a:spcPts val="0"/>
                        </a:spcAft>
                      </a:pPr>
                      <a:r>
                        <a:rPr lang="es-CL" sz="1400">
                          <a:effectLst/>
                        </a:rPr>
                        <a:t>ENSEÑANZA BÁSICA</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vert="vert270" anchor="ctr"/>
                </a:tc>
                <a:tc>
                  <a:txBody>
                    <a:bodyPr/>
                    <a:lstStyle/>
                    <a:p>
                      <a:pPr algn="ctr">
                        <a:lnSpc>
                          <a:spcPct val="115000"/>
                        </a:lnSpc>
                        <a:spcAft>
                          <a:spcPts val="0"/>
                        </a:spcAft>
                      </a:pPr>
                      <a:r>
                        <a:rPr lang="es-CL" sz="1400">
                          <a:effectLst/>
                        </a:rPr>
                        <a:t>NT1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L" sz="1400">
                          <a:effectLst/>
                        </a:rPr>
                        <a:t>78</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L" sz="1400">
                          <a:effectLst/>
                        </a:rPr>
                        <a:t>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L" sz="14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L" sz="1400">
                          <a:effectLst/>
                        </a:rPr>
                        <a:t>8,9%</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L" sz="14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L" sz="1400">
                          <a:effectLst/>
                        </a:rPr>
                        <a:t>100%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02381331"/>
                  </a:ext>
                </a:extLst>
              </a:tr>
              <a:tr h="316353">
                <a:tc vMerge="1">
                  <a:txBody>
                    <a:bodyPr/>
                    <a:lstStyle/>
                    <a:p>
                      <a:endParaRPr lang="es-CL"/>
                    </a:p>
                  </a:txBody>
                  <a:tcPr/>
                </a:tc>
                <a:tc>
                  <a:txBody>
                    <a:bodyPr/>
                    <a:lstStyle/>
                    <a:p>
                      <a:pPr algn="ctr">
                        <a:lnSpc>
                          <a:spcPct val="115000"/>
                        </a:lnSpc>
                        <a:spcAft>
                          <a:spcPts val="0"/>
                        </a:spcAft>
                      </a:pPr>
                      <a:r>
                        <a:rPr lang="es-CL" sz="1400">
                          <a:effectLst/>
                        </a:rPr>
                        <a:t>NT2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L" sz="1400">
                          <a:effectLst/>
                        </a:rPr>
                        <a:t>80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L" sz="14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L" sz="14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L" sz="1400">
                          <a:effectLst/>
                        </a:rPr>
                        <a:t>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L" sz="14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L" sz="1400">
                          <a:effectLst/>
                        </a:rPr>
                        <a:t>100%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676765062"/>
                  </a:ext>
                </a:extLst>
              </a:tr>
              <a:tr h="316353">
                <a:tc vMerge="1">
                  <a:txBody>
                    <a:bodyPr/>
                    <a:lstStyle/>
                    <a:p>
                      <a:endParaRPr lang="es-CL"/>
                    </a:p>
                  </a:txBody>
                  <a:tcPr/>
                </a:tc>
                <a:tc>
                  <a:txBody>
                    <a:bodyPr/>
                    <a:lstStyle/>
                    <a:p>
                      <a:pPr algn="ctr">
                        <a:lnSpc>
                          <a:spcPct val="115000"/>
                        </a:lnSpc>
                        <a:spcAft>
                          <a:spcPts val="0"/>
                        </a:spcAft>
                      </a:pPr>
                      <a:r>
                        <a:rPr lang="es-CL" sz="1400">
                          <a:effectLst/>
                        </a:rPr>
                        <a:t>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L" sz="1400">
                          <a:effectLst/>
                        </a:rPr>
                        <a:t>83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L" sz="1400">
                          <a:effectLst/>
                        </a:rPr>
                        <a:t>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L" sz="1400">
                          <a:effectLst/>
                        </a:rPr>
                        <a:t>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L" sz="1400">
                          <a:effectLst/>
                        </a:rPr>
                        <a:t>3,6%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CL" sz="1400">
                          <a:effectLst/>
                        </a:rPr>
                        <a:t>4,8%</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CL" sz="1400">
                          <a:effectLst/>
                        </a:rPr>
                        <a:t>95,2%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579249578"/>
                  </a:ext>
                </a:extLst>
              </a:tr>
              <a:tr h="316353">
                <a:tc vMerge="1">
                  <a:txBody>
                    <a:bodyPr/>
                    <a:lstStyle/>
                    <a:p>
                      <a:endParaRPr lang="es-CL"/>
                    </a:p>
                  </a:txBody>
                  <a:tcPr/>
                </a:tc>
                <a:tc>
                  <a:txBody>
                    <a:bodyPr/>
                    <a:lstStyle/>
                    <a:p>
                      <a:pPr algn="ctr">
                        <a:lnSpc>
                          <a:spcPct val="115000"/>
                        </a:lnSpc>
                        <a:spcAft>
                          <a:spcPts val="0"/>
                        </a:spcAft>
                      </a:pPr>
                      <a:r>
                        <a:rPr lang="es-CL" sz="1400">
                          <a:effectLst/>
                        </a:rPr>
                        <a:t>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L" sz="1400">
                          <a:effectLst/>
                        </a:rPr>
                        <a:t>83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L" sz="1400">
                          <a:effectLst/>
                        </a:rPr>
                        <a:t>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L" sz="1400">
                          <a:effectLst/>
                        </a:rPr>
                        <a:t>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L" sz="1400">
                          <a:effectLst/>
                        </a:rPr>
                        <a:t>2,4%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CL" sz="1400">
                          <a:effectLst/>
                        </a:rPr>
                        <a:t>4,8%</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CL" sz="1400">
                          <a:effectLst/>
                        </a:rPr>
                        <a:t>95,2%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9095006"/>
                  </a:ext>
                </a:extLst>
              </a:tr>
              <a:tr h="316353">
                <a:tc vMerge="1">
                  <a:txBody>
                    <a:bodyPr/>
                    <a:lstStyle/>
                    <a:p>
                      <a:endParaRPr lang="es-CL"/>
                    </a:p>
                  </a:txBody>
                  <a:tcPr/>
                </a:tc>
                <a:tc>
                  <a:txBody>
                    <a:bodyPr/>
                    <a:lstStyle/>
                    <a:p>
                      <a:pPr algn="ctr">
                        <a:lnSpc>
                          <a:spcPct val="115000"/>
                        </a:lnSpc>
                        <a:spcAft>
                          <a:spcPts val="0"/>
                        </a:spcAft>
                      </a:pPr>
                      <a:r>
                        <a:rPr lang="es-CL" sz="1400">
                          <a:effectLst/>
                        </a:rPr>
                        <a:t>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L" sz="1400">
                          <a:effectLst/>
                        </a:rPr>
                        <a:t>120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L" sz="1400">
                          <a:effectLst/>
                        </a:rPr>
                        <a:t>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L" sz="1400">
                          <a:effectLst/>
                        </a:rPr>
                        <a:t>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L" sz="1400">
                          <a:effectLst/>
                        </a:rPr>
                        <a:t>2,5%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CL" sz="1400">
                          <a:effectLst/>
                        </a:rPr>
                        <a:t>0,8%</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CL" sz="1400">
                          <a:effectLst/>
                        </a:rPr>
                        <a:t>99,2%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74949121"/>
                  </a:ext>
                </a:extLst>
              </a:tr>
              <a:tr h="316353">
                <a:tc vMerge="1">
                  <a:txBody>
                    <a:bodyPr/>
                    <a:lstStyle/>
                    <a:p>
                      <a:endParaRPr lang="es-CL"/>
                    </a:p>
                  </a:txBody>
                  <a:tcPr/>
                </a:tc>
                <a:tc>
                  <a:txBody>
                    <a:bodyPr/>
                    <a:lstStyle/>
                    <a:p>
                      <a:pPr algn="ctr">
                        <a:lnSpc>
                          <a:spcPct val="115000"/>
                        </a:lnSpc>
                        <a:spcAft>
                          <a:spcPts val="0"/>
                        </a:spcAft>
                      </a:pPr>
                      <a:r>
                        <a:rPr lang="es-CL" sz="1400">
                          <a:effectLst/>
                        </a:rPr>
                        <a:t>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L" sz="1400">
                          <a:effectLst/>
                        </a:rPr>
                        <a:t>121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L" sz="1400">
                          <a:effectLst/>
                        </a:rPr>
                        <a:t>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L" sz="1400">
                          <a:effectLst/>
                        </a:rPr>
                        <a:t>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L" sz="1400">
                          <a:effectLst/>
                        </a:rPr>
                        <a:t>4,1%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CL" sz="1400">
                          <a:effectLst/>
                        </a:rPr>
                        <a:t>0,8%</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CL" sz="1400">
                          <a:effectLst/>
                        </a:rPr>
                        <a:t>99,2%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996200006"/>
                  </a:ext>
                </a:extLst>
              </a:tr>
              <a:tr h="316353">
                <a:tc vMerge="1">
                  <a:txBody>
                    <a:bodyPr/>
                    <a:lstStyle/>
                    <a:p>
                      <a:endParaRPr lang="es-CL"/>
                    </a:p>
                  </a:txBody>
                  <a:tcPr/>
                </a:tc>
                <a:tc>
                  <a:txBody>
                    <a:bodyPr/>
                    <a:lstStyle/>
                    <a:p>
                      <a:pPr algn="ctr">
                        <a:lnSpc>
                          <a:spcPct val="115000"/>
                        </a:lnSpc>
                        <a:spcAft>
                          <a:spcPts val="0"/>
                        </a:spcAft>
                      </a:pPr>
                      <a:r>
                        <a:rPr lang="es-CL" sz="1400">
                          <a:effectLst/>
                        </a:rPr>
                        <a:t>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L" sz="1400">
                          <a:effectLst/>
                        </a:rPr>
                        <a:t>81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L" sz="1400">
                          <a:effectLst/>
                        </a:rPr>
                        <a:t>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L" sz="14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L" sz="1400">
                          <a:effectLst/>
                        </a:rPr>
                        <a:t>4,9%</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CL" sz="1400">
                          <a:effectLst/>
                        </a:rPr>
                        <a:t>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CL" sz="1400">
                          <a:effectLst/>
                        </a:rPr>
                        <a:t>100,0%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946771931"/>
                  </a:ext>
                </a:extLst>
              </a:tr>
              <a:tr h="316353">
                <a:tc vMerge="1">
                  <a:txBody>
                    <a:bodyPr/>
                    <a:lstStyle/>
                    <a:p>
                      <a:endParaRPr lang="es-CL"/>
                    </a:p>
                  </a:txBody>
                  <a:tcPr/>
                </a:tc>
                <a:tc>
                  <a:txBody>
                    <a:bodyPr/>
                    <a:lstStyle/>
                    <a:p>
                      <a:pPr algn="ctr">
                        <a:lnSpc>
                          <a:spcPct val="115000"/>
                        </a:lnSpc>
                        <a:spcAft>
                          <a:spcPts val="0"/>
                        </a:spcAft>
                      </a:pPr>
                      <a:r>
                        <a:rPr lang="es-CL" sz="1400">
                          <a:effectLst/>
                        </a:rPr>
                        <a:t>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L" sz="1400">
                          <a:effectLst/>
                        </a:rPr>
                        <a:t>83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L" sz="1400">
                          <a:effectLst/>
                        </a:rPr>
                        <a:t>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L" sz="1400">
                          <a:effectLst/>
                        </a:rPr>
                        <a:t>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L" sz="1400">
                          <a:effectLst/>
                        </a:rPr>
                        <a:t>1,2%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CL" sz="1400">
                          <a:effectLst/>
                        </a:rPr>
                        <a:t>1,2%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CL" sz="1400">
                          <a:effectLst/>
                        </a:rPr>
                        <a:t>98,8%</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606120786"/>
                  </a:ext>
                </a:extLst>
              </a:tr>
              <a:tr h="456600">
                <a:tc gridSpan="2">
                  <a:txBody>
                    <a:bodyPr/>
                    <a:lstStyle/>
                    <a:p>
                      <a:pPr algn="ctr">
                        <a:lnSpc>
                          <a:spcPct val="115000"/>
                        </a:lnSpc>
                        <a:spcAft>
                          <a:spcPts val="0"/>
                        </a:spcAft>
                      </a:pPr>
                      <a:r>
                        <a:rPr lang="es-CL" sz="1400">
                          <a:effectLst/>
                        </a:rPr>
                        <a:t>TOTAL</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CL"/>
                    </a:p>
                  </a:txBody>
                  <a:tcPr/>
                </a:tc>
                <a:tc>
                  <a:txBody>
                    <a:bodyPr/>
                    <a:lstStyle/>
                    <a:p>
                      <a:pPr algn="ctr">
                        <a:lnSpc>
                          <a:spcPct val="115000"/>
                        </a:lnSpc>
                        <a:spcAft>
                          <a:spcPts val="0"/>
                        </a:spcAft>
                      </a:pPr>
                      <a:r>
                        <a:rPr lang="es-CL" sz="1400">
                          <a:effectLst/>
                        </a:rPr>
                        <a:t>729</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L" sz="1400">
                          <a:effectLst/>
                        </a:rPr>
                        <a:t>25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L" sz="1400">
                          <a:effectLst/>
                        </a:rPr>
                        <a:t>11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L" sz="1400">
                          <a:effectLst/>
                        </a:rPr>
                        <a:t>3,40%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L" sz="1400">
                          <a:effectLst/>
                        </a:rPr>
                        <a:t>1,50%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L" sz="1400" dirty="0">
                          <a:effectLst/>
                        </a:rPr>
                        <a:t>98,5%</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878772249"/>
                  </a:ext>
                </a:extLst>
              </a:tr>
            </a:tbl>
          </a:graphicData>
        </a:graphic>
      </p:graphicFrame>
    </p:spTree>
    <p:extLst>
      <p:ext uri="{BB962C8B-B14F-4D97-AF65-F5344CB8AC3E}">
        <p14:creationId xmlns:p14="http://schemas.microsoft.com/office/powerpoint/2010/main" val="22348185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29934" y="1060767"/>
            <a:ext cx="7843803" cy="3916182"/>
          </a:xfrm>
        </p:spPr>
        <p:txBody>
          <a:bodyPr/>
          <a:lstStyle/>
          <a:p>
            <a:r>
              <a:rPr lang="es-CL" b="1" dirty="0" smtClean="0"/>
              <a:t>Tasas </a:t>
            </a:r>
            <a:r>
              <a:rPr lang="es-CL" b="1" dirty="0"/>
              <a:t>de Eficiencia Interna </a:t>
            </a:r>
            <a:r>
              <a:rPr lang="es-CL" b="1" dirty="0" smtClean="0"/>
              <a:t>2017. </a:t>
            </a:r>
            <a:r>
              <a:rPr lang="es-CL" b="1" dirty="0"/>
              <a:t>Educación Media</a:t>
            </a:r>
            <a:r>
              <a:rPr lang="es-CL" b="1" dirty="0" smtClean="0"/>
              <a:t>.</a:t>
            </a:r>
          </a:p>
          <a:p>
            <a:endParaRPr lang="es-CL" sz="1400" dirty="0"/>
          </a:p>
          <a:p>
            <a:endParaRPr lang="es-CL" dirty="0"/>
          </a:p>
        </p:txBody>
      </p:sp>
      <p:graphicFrame>
        <p:nvGraphicFramePr>
          <p:cNvPr id="4" name="Tabla 3"/>
          <p:cNvGraphicFramePr>
            <a:graphicFrameLocks noGrp="1"/>
          </p:cNvGraphicFramePr>
          <p:nvPr>
            <p:extLst/>
          </p:nvPr>
        </p:nvGraphicFramePr>
        <p:xfrm>
          <a:off x="561702" y="1802675"/>
          <a:ext cx="8112034" cy="3735977"/>
        </p:xfrm>
        <a:graphic>
          <a:graphicData uri="http://schemas.openxmlformats.org/drawingml/2006/table">
            <a:tbl>
              <a:tblPr firstRow="1" firstCol="1" bandRow="1">
                <a:tableStyleId>{5C22544A-7EE6-4342-B048-85BDC9FD1C3A}</a:tableStyleId>
              </a:tblPr>
              <a:tblGrid>
                <a:gridCol w="1104306">
                  <a:extLst>
                    <a:ext uri="{9D8B030D-6E8A-4147-A177-3AD203B41FA5}">
                      <a16:colId xmlns:a16="http://schemas.microsoft.com/office/drawing/2014/main" val="1334298083"/>
                    </a:ext>
                  </a:extLst>
                </a:gridCol>
                <a:gridCol w="1015667">
                  <a:extLst>
                    <a:ext uri="{9D8B030D-6E8A-4147-A177-3AD203B41FA5}">
                      <a16:colId xmlns:a16="http://schemas.microsoft.com/office/drawing/2014/main" val="456494867"/>
                    </a:ext>
                  </a:extLst>
                </a:gridCol>
                <a:gridCol w="1015667">
                  <a:extLst>
                    <a:ext uri="{9D8B030D-6E8A-4147-A177-3AD203B41FA5}">
                      <a16:colId xmlns:a16="http://schemas.microsoft.com/office/drawing/2014/main" val="3053717303"/>
                    </a:ext>
                  </a:extLst>
                </a:gridCol>
                <a:gridCol w="1031178">
                  <a:extLst>
                    <a:ext uri="{9D8B030D-6E8A-4147-A177-3AD203B41FA5}">
                      <a16:colId xmlns:a16="http://schemas.microsoft.com/office/drawing/2014/main" val="573448924"/>
                    </a:ext>
                  </a:extLst>
                </a:gridCol>
                <a:gridCol w="1031178">
                  <a:extLst>
                    <a:ext uri="{9D8B030D-6E8A-4147-A177-3AD203B41FA5}">
                      <a16:colId xmlns:a16="http://schemas.microsoft.com/office/drawing/2014/main" val="2059167804"/>
                    </a:ext>
                  </a:extLst>
                </a:gridCol>
                <a:gridCol w="1012711">
                  <a:extLst>
                    <a:ext uri="{9D8B030D-6E8A-4147-A177-3AD203B41FA5}">
                      <a16:colId xmlns:a16="http://schemas.microsoft.com/office/drawing/2014/main" val="1253307825"/>
                    </a:ext>
                  </a:extLst>
                </a:gridCol>
                <a:gridCol w="1012711">
                  <a:extLst>
                    <a:ext uri="{9D8B030D-6E8A-4147-A177-3AD203B41FA5}">
                      <a16:colId xmlns:a16="http://schemas.microsoft.com/office/drawing/2014/main" val="2122026202"/>
                    </a:ext>
                  </a:extLst>
                </a:gridCol>
                <a:gridCol w="888616">
                  <a:extLst>
                    <a:ext uri="{9D8B030D-6E8A-4147-A177-3AD203B41FA5}">
                      <a16:colId xmlns:a16="http://schemas.microsoft.com/office/drawing/2014/main" val="2949426648"/>
                    </a:ext>
                  </a:extLst>
                </a:gridCol>
              </a:tblGrid>
              <a:tr h="1028930">
                <a:tc>
                  <a:txBody>
                    <a:bodyPr/>
                    <a:lstStyle/>
                    <a:p>
                      <a:pPr algn="ctr">
                        <a:lnSpc>
                          <a:spcPct val="115000"/>
                        </a:lnSpc>
                        <a:spcAft>
                          <a:spcPts val="0"/>
                        </a:spcAft>
                      </a:pPr>
                      <a:r>
                        <a:rPr lang="es-CL" sz="1400">
                          <a:effectLst/>
                        </a:rPr>
                        <a:t>Enseñanza</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L" sz="1400">
                          <a:effectLst/>
                        </a:rPr>
                        <a:t>Cursos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L" sz="1400">
                          <a:effectLst/>
                        </a:rPr>
                        <a:t>Matrículas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L" sz="1400">
                          <a:effectLst/>
                        </a:rPr>
                        <a:t>N° Retirados</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L" sz="1400">
                          <a:effectLst/>
                        </a:rPr>
                        <a:t>N° Repitentes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L" sz="1400">
                          <a:effectLst/>
                        </a:rPr>
                        <a:t>Tasa Retiro</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L" sz="1400">
                          <a:effectLst/>
                        </a:rPr>
                        <a:t>Tasa Repitencia</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L" sz="1400">
                          <a:effectLst/>
                        </a:rPr>
                        <a:t>Tasa Aprobación</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88101031"/>
                  </a:ext>
                </a:extLst>
              </a:tr>
              <a:tr h="386721">
                <a:tc rowSpan="6">
                  <a:txBody>
                    <a:bodyPr/>
                    <a:lstStyle/>
                    <a:p>
                      <a:pPr algn="ctr">
                        <a:lnSpc>
                          <a:spcPct val="115000"/>
                        </a:lnSpc>
                        <a:spcAft>
                          <a:spcPts val="0"/>
                        </a:spcAft>
                      </a:pPr>
                      <a:r>
                        <a:rPr lang="es-CL" sz="1400">
                          <a:effectLst/>
                        </a:rPr>
                        <a:t>MEDIA</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vert="vert270" anchor="ctr"/>
                </a:tc>
                <a:tc>
                  <a:txBody>
                    <a:bodyPr/>
                    <a:lstStyle/>
                    <a:p>
                      <a:pPr algn="ctr">
                        <a:lnSpc>
                          <a:spcPct val="115000"/>
                        </a:lnSpc>
                        <a:spcAft>
                          <a:spcPts val="0"/>
                        </a:spcAft>
                      </a:pPr>
                      <a:r>
                        <a:rPr lang="es-CL" sz="1400">
                          <a:effectLst/>
                        </a:rPr>
                        <a:t>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L" sz="1400">
                          <a:effectLst/>
                        </a:rPr>
                        <a:t>65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L" sz="1400">
                          <a:effectLst/>
                        </a:rPr>
                        <a:t>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L" sz="1400">
                          <a:effectLst/>
                        </a:rPr>
                        <a:t>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L" sz="1400">
                          <a:effectLst/>
                        </a:rPr>
                        <a:t>3,1%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L" sz="1400">
                          <a:effectLst/>
                        </a:rPr>
                        <a:t>10,8%</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CL" sz="1400">
                          <a:effectLst/>
                        </a:rPr>
                        <a:t>89,2%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1310577404"/>
                  </a:ext>
                </a:extLst>
              </a:tr>
              <a:tr h="386721">
                <a:tc vMerge="1">
                  <a:txBody>
                    <a:bodyPr/>
                    <a:lstStyle/>
                    <a:p>
                      <a:endParaRPr lang="es-CL"/>
                    </a:p>
                  </a:txBody>
                  <a:tcPr/>
                </a:tc>
                <a:tc>
                  <a:txBody>
                    <a:bodyPr/>
                    <a:lstStyle/>
                    <a:p>
                      <a:pPr algn="ctr">
                        <a:lnSpc>
                          <a:spcPct val="115000"/>
                        </a:lnSpc>
                        <a:spcAft>
                          <a:spcPts val="0"/>
                        </a:spcAft>
                      </a:pPr>
                      <a:r>
                        <a:rPr lang="es-CL" sz="1400">
                          <a:effectLst/>
                        </a:rPr>
                        <a:t>8°</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L" sz="1400">
                          <a:effectLst/>
                        </a:rPr>
                        <a:t>69</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L" sz="1400">
                          <a:effectLst/>
                        </a:rPr>
                        <a:t>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L" sz="1400">
                          <a:effectLst/>
                        </a:rPr>
                        <a:t>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L" sz="1400">
                          <a:effectLst/>
                        </a:rPr>
                        <a:t>5,7%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L" sz="1400">
                          <a:effectLst/>
                        </a:rPr>
                        <a:t>1,4%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CL" sz="1400">
                          <a:effectLst/>
                        </a:rPr>
                        <a:t>98,6%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69987224"/>
                  </a:ext>
                </a:extLst>
              </a:tr>
              <a:tr h="386721">
                <a:tc vMerge="1">
                  <a:txBody>
                    <a:bodyPr/>
                    <a:lstStyle/>
                    <a:p>
                      <a:endParaRPr lang="es-CL"/>
                    </a:p>
                  </a:txBody>
                  <a:tcPr/>
                </a:tc>
                <a:tc>
                  <a:txBody>
                    <a:bodyPr/>
                    <a:lstStyle/>
                    <a:p>
                      <a:pPr algn="ctr">
                        <a:lnSpc>
                          <a:spcPct val="115000"/>
                        </a:lnSpc>
                        <a:spcAft>
                          <a:spcPts val="0"/>
                        </a:spcAft>
                      </a:pPr>
                      <a:r>
                        <a:rPr lang="es-CL" sz="1400">
                          <a:effectLst/>
                        </a:rPr>
                        <a:t>1°Medio</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L" sz="1400">
                          <a:effectLst/>
                        </a:rPr>
                        <a:t>64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L" sz="1400">
                          <a:effectLst/>
                        </a:rPr>
                        <a:t>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L" sz="1400">
                          <a:effectLst/>
                        </a:rPr>
                        <a:t>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L" sz="1400">
                          <a:effectLst/>
                        </a:rPr>
                        <a:t>9,4%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CL" sz="1400">
                          <a:effectLst/>
                        </a:rPr>
                        <a:t>6,3%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CL" sz="1400">
                          <a:effectLst/>
                        </a:rPr>
                        <a:t>93,7%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043430545"/>
                  </a:ext>
                </a:extLst>
              </a:tr>
              <a:tr h="386721">
                <a:tc vMerge="1">
                  <a:txBody>
                    <a:bodyPr/>
                    <a:lstStyle/>
                    <a:p>
                      <a:endParaRPr lang="es-CL"/>
                    </a:p>
                  </a:txBody>
                  <a:tcPr/>
                </a:tc>
                <a:tc>
                  <a:txBody>
                    <a:bodyPr/>
                    <a:lstStyle/>
                    <a:p>
                      <a:pPr algn="ctr">
                        <a:lnSpc>
                          <a:spcPct val="115000"/>
                        </a:lnSpc>
                        <a:spcAft>
                          <a:spcPts val="0"/>
                        </a:spcAft>
                      </a:pPr>
                      <a:r>
                        <a:rPr lang="es-CL" sz="1400">
                          <a:effectLst/>
                        </a:rPr>
                        <a:t>2° Medio</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L" sz="1400">
                          <a:effectLst/>
                        </a:rPr>
                        <a:t>69</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L" sz="1400">
                          <a:effectLst/>
                        </a:rPr>
                        <a:t>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L" sz="1400">
                          <a:effectLst/>
                        </a:rPr>
                        <a:t>11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L" sz="1400">
                          <a:effectLst/>
                        </a:rPr>
                        <a:t>8,7%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CL" sz="1400">
                          <a:effectLst/>
                        </a:rPr>
                        <a:t>15,9%</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CL" sz="1400">
                          <a:effectLst/>
                        </a:rPr>
                        <a:t>84,1%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01926495"/>
                  </a:ext>
                </a:extLst>
              </a:tr>
              <a:tr h="386721">
                <a:tc vMerge="1">
                  <a:txBody>
                    <a:bodyPr/>
                    <a:lstStyle/>
                    <a:p>
                      <a:endParaRPr lang="es-CL"/>
                    </a:p>
                  </a:txBody>
                  <a:tcPr/>
                </a:tc>
                <a:tc>
                  <a:txBody>
                    <a:bodyPr/>
                    <a:lstStyle/>
                    <a:p>
                      <a:pPr algn="ctr">
                        <a:lnSpc>
                          <a:spcPct val="115000"/>
                        </a:lnSpc>
                        <a:spcAft>
                          <a:spcPts val="0"/>
                        </a:spcAft>
                      </a:pPr>
                      <a:r>
                        <a:rPr lang="es-CL" sz="1400">
                          <a:effectLst/>
                        </a:rPr>
                        <a:t>3° Medio</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L" sz="1400">
                          <a:effectLst/>
                        </a:rPr>
                        <a:t>49</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L" sz="1400">
                          <a:effectLst/>
                        </a:rPr>
                        <a:t>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L" sz="1400">
                          <a:effectLst/>
                        </a:rPr>
                        <a:t>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L" sz="1400">
                          <a:effectLst/>
                        </a:rPr>
                        <a:t>4,1%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CL" sz="1400">
                          <a:effectLst/>
                        </a:rPr>
                        <a:t>12,2%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CL" sz="1400">
                          <a:effectLst/>
                        </a:rPr>
                        <a:t>87,8%</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355660985"/>
                  </a:ext>
                </a:extLst>
              </a:tr>
              <a:tr h="386721">
                <a:tc vMerge="1">
                  <a:txBody>
                    <a:bodyPr/>
                    <a:lstStyle/>
                    <a:p>
                      <a:endParaRPr lang="es-CL"/>
                    </a:p>
                  </a:txBody>
                  <a:tcPr/>
                </a:tc>
                <a:tc>
                  <a:txBody>
                    <a:bodyPr/>
                    <a:lstStyle/>
                    <a:p>
                      <a:pPr algn="ctr">
                        <a:lnSpc>
                          <a:spcPct val="115000"/>
                        </a:lnSpc>
                        <a:spcAft>
                          <a:spcPts val="0"/>
                        </a:spcAft>
                      </a:pPr>
                      <a:r>
                        <a:rPr lang="es-CL" sz="1400">
                          <a:effectLst/>
                        </a:rPr>
                        <a:t>4° medio</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L" sz="1400">
                          <a:effectLst/>
                        </a:rPr>
                        <a:t>44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L" sz="1400">
                          <a:effectLst/>
                        </a:rPr>
                        <a:t>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L" sz="14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L" sz="1400">
                          <a:effectLst/>
                        </a:rPr>
                        <a:t>4,5%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CL" sz="1400">
                          <a:effectLst/>
                        </a:rPr>
                        <a:t>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CL" sz="1400">
                          <a:effectLst/>
                        </a:rPr>
                        <a:t>100,0%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081661678"/>
                  </a:ext>
                </a:extLst>
              </a:tr>
              <a:tr h="386721">
                <a:tc gridSpan="2">
                  <a:txBody>
                    <a:bodyPr/>
                    <a:lstStyle/>
                    <a:p>
                      <a:pPr algn="ctr">
                        <a:lnSpc>
                          <a:spcPct val="115000"/>
                        </a:lnSpc>
                        <a:spcAft>
                          <a:spcPts val="0"/>
                        </a:spcAft>
                      </a:pPr>
                      <a:r>
                        <a:rPr lang="es-CL" sz="1400" dirty="0">
                          <a:effectLst/>
                        </a:rPr>
                        <a:t>TOTAL</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CL"/>
                    </a:p>
                  </a:txBody>
                  <a:tcPr/>
                </a:tc>
                <a:tc>
                  <a:txBody>
                    <a:bodyPr/>
                    <a:lstStyle/>
                    <a:p>
                      <a:pPr algn="ctr">
                        <a:lnSpc>
                          <a:spcPct val="115000"/>
                        </a:lnSpc>
                        <a:spcAft>
                          <a:spcPts val="0"/>
                        </a:spcAft>
                      </a:pPr>
                      <a:r>
                        <a:rPr lang="es-CL" sz="1400">
                          <a:effectLst/>
                        </a:rPr>
                        <a:t>360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L" sz="1400">
                          <a:effectLst/>
                        </a:rPr>
                        <a:t>22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L" sz="1400">
                          <a:effectLst/>
                        </a:rPr>
                        <a:t>29</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L" sz="1400">
                          <a:effectLst/>
                        </a:rPr>
                        <a:t>6,11%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L" sz="1400">
                          <a:effectLst/>
                        </a:rPr>
                        <a:t>8,05%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CL" sz="1400" dirty="0">
                          <a:effectLst/>
                        </a:rPr>
                        <a:t>91,95%</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061694294"/>
                  </a:ext>
                </a:extLst>
              </a:tr>
            </a:tbl>
          </a:graphicData>
        </a:graphic>
      </p:graphicFrame>
    </p:spTree>
    <p:extLst>
      <p:ext uri="{BB962C8B-B14F-4D97-AF65-F5344CB8AC3E}">
        <p14:creationId xmlns:p14="http://schemas.microsoft.com/office/powerpoint/2010/main" val="68327337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56060" y="313510"/>
            <a:ext cx="7429499" cy="1384662"/>
          </a:xfrm>
        </p:spPr>
        <p:txBody>
          <a:bodyPr/>
          <a:lstStyle/>
          <a:p>
            <a:pPr algn="ctr"/>
            <a:r>
              <a:rPr lang="es-CL" dirty="0" smtClean="0"/>
              <a:t>RESULTADOS ACADÉMICOS</a:t>
            </a:r>
            <a:endParaRPr lang="es-CL" dirty="0"/>
          </a:p>
        </p:txBody>
      </p:sp>
      <p:sp>
        <p:nvSpPr>
          <p:cNvPr id="3" name="Marcador de contenido 2"/>
          <p:cNvSpPr>
            <a:spLocks noGrp="1"/>
          </p:cNvSpPr>
          <p:nvPr>
            <p:ph idx="1"/>
          </p:nvPr>
        </p:nvSpPr>
        <p:spPr>
          <a:xfrm>
            <a:off x="856060" y="1554480"/>
            <a:ext cx="7429499" cy="4236721"/>
          </a:xfrm>
        </p:spPr>
        <p:txBody>
          <a:bodyPr/>
          <a:lstStyle/>
          <a:p>
            <a:pPr marL="228600" lvl="1">
              <a:spcBef>
                <a:spcPts val="1000"/>
              </a:spcBef>
            </a:pPr>
            <a:r>
              <a:rPr lang="es-CL" b="1" dirty="0"/>
              <a:t>Resultados SIMCE.</a:t>
            </a:r>
            <a:endParaRPr lang="es-CL" sz="1600" dirty="0"/>
          </a:p>
          <a:p>
            <a:pPr marL="0" indent="0">
              <a:buNone/>
            </a:pPr>
            <a:endParaRPr lang="es-CL" dirty="0"/>
          </a:p>
        </p:txBody>
      </p:sp>
      <p:graphicFrame>
        <p:nvGraphicFramePr>
          <p:cNvPr id="4" name="Tabla 3"/>
          <p:cNvGraphicFramePr>
            <a:graphicFrameLocks noGrp="1"/>
          </p:cNvGraphicFramePr>
          <p:nvPr>
            <p:extLst/>
          </p:nvPr>
        </p:nvGraphicFramePr>
        <p:xfrm>
          <a:off x="561704" y="2116187"/>
          <a:ext cx="8151222" cy="4167046"/>
        </p:xfrm>
        <a:graphic>
          <a:graphicData uri="http://schemas.openxmlformats.org/drawingml/2006/table">
            <a:tbl>
              <a:tblPr firstRow="1" firstCol="1" bandRow="1">
                <a:tableStyleId>{5C22544A-7EE6-4342-B048-85BDC9FD1C3A}</a:tableStyleId>
              </a:tblPr>
              <a:tblGrid>
                <a:gridCol w="856847">
                  <a:extLst>
                    <a:ext uri="{9D8B030D-6E8A-4147-A177-3AD203B41FA5}">
                      <a16:colId xmlns:a16="http://schemas.microsoft.com/office/drawing/2014/main" val="648621160"/>
                    </a:ext>
                  </a:extLst>
                </a:gridCol>
                <a:gridCol w="3419350">
                  <a:extLst>
                    <a:ext uri="{9D8B030D-6E8A-4147-A177-3AD203B41FA5}">
                      <a16:colId xmlns:a16="http://schemas.microsoft.com/office/drawing/2014/main" val="3910836589"/>
                    </a:ext>
                  </a:extLst>
                </a:gridCol>
                <a:gridCol w="1291079">
                  <a:extLst>
                    <a:ext uri="{9D8B030D-6E8A-4147-A177-3AD203B41FA5}">
                      <a16:colId xmlns:a16="http://schemas.microsoft.com/office/drawing/2014/main" val="3928698485"/>
                    </a:ext>
                  </a:extLst>
                </a:gridCol>
                <a:gridCol w="1291973">
                  <a:extLst>
                    <a:ext uri="{9D8B030D-6E8A-4147-A177-3AD203B41FA5}">
                      <a16:colId xmlns:a16="http://schemas.microsoft.com/office/drawing/2014/main" val="3686253832"/>
                    </a:ext>
                  </a:extLst>
                </a:gridCol>
                <a:gridCol w="1291973">
                  <a:extLst>
                    <a:ext uri="{9D8B030D-6E8A-4147-A177-3AD203B41FA5}">
                      <a16:colId xmlns:a16="http://schemas.microsoft.com/office/drawing/2014/main" val="710912722"/>
                    </a:ext>
                  </a:extLst>
                </a:gridCol>
              </a:tblGrid>
              <a:tr h="320542">
                <a:tc>
                  <a:txBody>
                    <a:bodyPr/>
                    <a:lstStyle/>
                    <a:p>
                      <a:pPr algn="ctr">
                        <a:lnSpc>
                          <a:spcPct val="115000"/>
                        </a:lnSpc>
                        <a:spcAft>
                          <a:spcPts val="0"/>
                        </a:spcAft>
                      </a:pPr>
                      <a:r>
                        <a:rPr lang="es-CL" sz="1600">
                          <a:effectLst/>
                        </a:rPr>
                        <a:t>Nivel</a:t>
                      </a:r>
                      <a:endParaRPr lang="es-C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CL" sz="1600" dirty="0">
                          <a:effectLst/>
                        </a:rPr>
                        <a:t>Evaluación</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CL" sz="1400">
                          <a:effectLst/>
                        </a:rPr>
                        <a:t>2014</a:t>
                      </a:r>
                      <a:endParaRPr lang="es-C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CL" sz="1400">
                          <a:effectLst/>
                        </a:rPr>
                        <a:t>2015</a:t>
                      </a:r>
                      <a:endParaRPr lang="es-C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CL" sz="1400" dirty="0">
                          <a:effectLst/>
                        </a:rPr>
                        <a:t>2016</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80439729"/>
                  </a:ext>
                </a:extLst>
              </a:tr>
              <a:tr h="320542">
                <a:tc>
                  <a:txBody>
                    <a:bodyPr/>
                    <a:lstStyle/>
                    <a:p>
                      <a:pPr algn="ctr">
                        <a:lnSpc>
                          <a:spcPct val="115000"/>
                        </a:lnSpc>
                        <a:spcAft>
                          <a:spcPts val="0"/>
                        </a:spcAft>
                      </a:pPr>
                      <a:r>
                        <a:rPr lang="es-CL" sz="1400" dirty="0" err="1">
                          <a:effectLst/>
                        </a:rPr>
                        <a:t>II°</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CL" sz="1400">
                          <a:effectLst/>
                        </a:rPr>
                        <a:t>Comprensión de Lectura</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CL" sz="1200">
                          <a:effectLst/>
                        </a:rPr>
                        <a:t>258</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CL" sz="1200">
                          <a:effectLst/>
                        </a:rPr>
                        <a:t>247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CL" sz="1200">
                          <a:effectLst/>
                        </a:rPr>
                        <a:t>272(+25)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81279067"/>
                  </a:ext>
                </a:extLst>
              </a:tr>
              <a:tr h="320542">
                <a:tc>
                  <a:txBody>
                    <a:bodyPr/>
                    <a:lstStyle/>
                    <a:p>
                      <a:pPr algn="ctr">
                        <a:lnSpc>
                          <a:spcPct val="115000"/>
                        </a:lnSpc>
                        <a:spcAft>
                          <a:spcPts val="0"/>
                        </a:spcAft>
                      </a:pPr>
                      <a:r>
                        <a:rPr lang="es-CL" sz="1400">
                          <a:effectLst/>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CL" sz="1400">
                          <a:effectLst/>
                        </a:rPr>
                        <a:t>Matemática</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CL" sz="1200">
                          <a:effectLst/>
                        </a:rPr>
                        <a:t>294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CL" sz="1200">
                          <a:effectLst/>
                        </a:rPr>
                        <a:t>273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CL" sz="1200">
                          <a:effectLst/>
                        </a:rPr>
                        <a:t>271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76486206"/>
                  </a:ext>
                </a:extLst>
              </a:tr>
              <a:tr h="320542">
                <a:tc>
                  <a:txBody>
                    <a:bodyPr/>
                    <a:lstStyle/>
                    <a:p>
                      <a:pPr algn="ctr">
                        <a:lnSpc>
                          <a:spcPct val="115000"/>
                        </a:lnSpc>
                        <a:spcAft>
                          <a:spcPts val="0"/>
                        </a:spcAft>
                      </a:pPr>
                      <a:r>
                        <a:rPr lang="es-CL" sz="1400" dirty="0">
                          <a:effectLst/>
                        </a:rPr>
                        <a:t> </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CL" sz="1400">
                          <a:effectLst/>
                        </a:rPr>
                        <a:t>Ciencias Naturales</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CL" sz="1200" dirty="0">
                          <a:effectLst/>
                        </a:rPr>
                        <a:t> </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CL" sz="1200">
                          <a:effectLst/>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CL" sz="1200">
                          <a:effectLst/>
                        </a:rPr>
                        <a:t>252 (-24)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46759414"/>
                  </a:ext>
                </a:extLst>
              </a:tr>
              <a:tr h="320542">
                <a:tc>
                  <a:txBody>
                    <a:bodyPr/>
                    <a:lstStyle/>
                    <a:p>
                      <a:pPr algn="ctr">
                        <a:lnSpc>
                          <a:spcPct val="115000"/>
                        </a:lnSpc>
                        <a:spcAft>
                          <a:spcPts val="0"/>
                        </a:spcAft>
                      </a:pPr>
                      <a:r>
                        <a:rPr lang="es-CL" sz="1400" dirty="0">
                          <a:effectLst/>
                        </a:rPr>
                        <a:t>8°</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CL" sz="1400">
                          <a:effectLst/>
                        </a:rPr>
                        <a:t>Comprensión de Lectura</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CL" sz="1200">
                          <a:effectLst/>
                        </a:rPr>
                        <a:t>238</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CL" sz="1200">
                          <a:effectLst/>
                        </a:rPr>
                        <a:t>234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CL" sz="1200">
                          <a:effectLst/>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24009448"/>
                  </a:ext>
                </a:extLst>
              </a:tr>
              <a:tr h="320542">
                <a:tc>
                  <a:txBody>
                    <a:bodyPr/>
                    <a:lstStyle/>
                    <a:p>
                      <a:pPr algn="ctr">
                        <a:lnSpc>
                          <a:spcPct val="115000"/>
                        </a:lnSpc>
                        <a:spcAft>
                          <a:spcPts val="0"/>
                        </a:spcAft>
                      </a:pPr>
                      <a:r>
                        <a:rPr lang="es-CL" sz="1400" dirty="0">
                          <a:effectLst/>
                        </a:rPr>
                        <a:t> </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CL" sz="1400">
                          <a:effectLst/>
                        </a:rPr>
                        <a:t>Matemática</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CL" sz="1200">
                          <a:effectLst/>
                        </a:rPr>
                        <a:t>250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CL" sz="1200">
                          <a:effectLst/>
                        </a:rPr>
                        <a:t>258</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es-CL" sz="1200">
                          <a:effectLst/>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37881624"/>
                  </a:ext>
                </a:extLst>
              </a:tr>
              <a:tr h="320542">
                <a:tc>
                  <a:txBody>
                    <a:bodyPr/>
                    <a:lstStyle/>
                    <a:p>
                      <a:pPr algn="ctr">
                        <a:lnSpc>
                          <a:spcPct val="115000"/>
                        </a:lnSpc>
                        <a:spcAft>
                          <a:spcPts val="0"/>
                        </a:spcAft>
                      </a:pPr>
                      <a:r>
                        <a:rPr lang="es-CL" sz="1400" dirty="0">
                          <a:effectLst/>
                        </a:rPr>
                        <a:t> </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CL" sz="1400">
                          <a:effectLst/>
                        </a:rPr>
                        <a:t>Ciencias Naturales</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CL" sz="1200">
                          <a:effectLst/>
                        </a:rPr>
                        <a:t>263*(2013)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CL" sz="1200">
                          <a:effectLst/>
                        </a:rPr>
                        <a:t>262*(2015)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CL" sz="1200">
                          <a:effectLst/>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61082335"/>
                  </a:ext>
                </a:extLst>
              </a:tr>
              <a:tr h="320542">
                <a:tc>
                  <a:txBody>
                    <a:bodyPr/>
                    <a:lstStyle/>
                    <a:p>
                      <a:pPr algn="ctr">
                        <a:lnSpc>
                          <a:spcPct val="115000"/>
                        </a:lnSpc>
                        <a:spcAft>
                          <a:spcPts val="0"/>
                        </a:spcAft>
                      </a:pPr>
                      <a:r>
                        <a:rPr lang="es-CL" sz="1400" dirty="0">
                          <a:effectLst/>
                        </a:rPr>
                        <a:t>6°</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CL" sz="1400">
                          <a:effectLst/>
                        </a:rPr>
                        <a:t>Comprensión de Lectura</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CL" sz="1200">
                          <a:effectLst/>
                        </a:rPr>
                        <a:t>253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CL" sz="1200">
                          <a:effectLst/>
                        </a:rPr>
                        <a:t>267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CL" sz="1200">
                          <a:effectLst/>
                        </a:rPr>
                        <a:t>278 (+11)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80478793"/>
                  </a:ext>
                </a:extLst>
              </a:tr>
              <a:tr h="320542">
                <a:tc>
                  <a:txBody>
                    <a:bodyPr/>
                    <a:lstStyle/>
                    <a:p>
                      <a:pPr algn="ctr">
                        <a:lnSpc>
                          <a:spcPct val="115000"/>
                        </a:lnSpc>
                        <a:spcAft>
                          <a:spcPts val="0"/>
                        </a:spcAft>
                      </a:pPr>
                      <a:r>
                        <a:rPr lang="es-CL" sz="1400" dirty="0">
                          <a:effectLst/>
                        </a:rPr>
                        <a:t> </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CL" sz="1400">
                          <a:effectLst/>
                        </a:rPr>
                        <a:t>Matemática</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CL" sz="1200">
                          <a:effectLst/>
                        </a:rPr>
                        <a:t>256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CL" sz="1200">
                          <a:effectLst/>
                        </a:rPr>
                        <a:t>264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CL" sz="1200">
                          <a:effectLst/>
                        </a:rPr>
                        <a:t>265(+1)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78802924"/>
                  </a:ext>
                </a:extLst>
              </a:tr>
              <a:tr h="320542">
                <a:tc>
                  <a:txBody>
                    <a:bodyPr/>
                    <a:lstStyle/>
                    <a:p>
                      <a:pPr algn="ctr">
                        <a:lnSpc>
                          <a:spcPct val="115000"/>
                        </a:lnSpc>
                        <a:spcAft>
                          <a:spcPts val="0"/>
                        </a:spcAft>
                      </a:pPr>
                      <a:r>
                        <a:rPr lang="es-CL" sz="1400" dirty="0">
                          <a:effectLst/>
                        </a:rPr>
                        <a:t> </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CL" sz="1400">
                          <a:effectLst/>
                        </a:rPr>
                        <a:t>Historia</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CL" sz="1200">
                          <a:effectLst/>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CL" sz="1200">
                          <a:effectLst/>
                        </a:rPr>
                        <a:t>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CL" sz="1200">
                          <a:effectLst/>
                        </a:rPr>
                        <a:t>270 (-4)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01700982"/>
                  </a:ext>
                </a:extLst>
              </a:tr>
              <a:tr h="320542">
                <a:tc>
                  <a:txBody>
                    <a:bodyPr/>
                    <a:lstStyle/>
                    <a:p>
                      <a:pPr algn="ctr">
                        <a:lnSpc>
                          <a:spcPct val="115000"/>
                        </a:lnSpc>
                        <a:spcAft>
                          <a:spcPts val="0"/>
                        </a:spcAft>
                      </a:pPr>
                      <a:r>
                        <a:rPr lang="es-CL" sz="1400" dirty="0">
                          <a:effectLst/>
                        </a:rPr>
                        <a:t>4°</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CL" sz="1400">
                          <a:effectLst/>
                        </a:rPr>
                        <a:t>Comprensión de Lectura</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CL" sz="1200">
                          <a:effectLst/>
                        </a:rPr>
                        <a:t>273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CL" sz="1200">
                          <a:effectLst/>
                        </a:rPr>
                        <a:t>284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CL" sz="1200">
                          <a:effectLst/>
                        </a:rPr>
                        <a:t>288 (+4)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99298100"/>
                  </a:ext>
                </a:extLst>
              </a:tr>
              <a:tr h="320542">
                <a:tc>
                  <a:txBody>
                    <a:bodyPr/>
                    <a:lstStyle/>
                    <a:p>
                      <a:pPr algn="ctr">
                        <a:lnSpc>
                          <a:spcPct val="115000"/>
                        </a:lnSpc>
                        <a:spcAft>
                          <a:spcPts val="0"/>
                        </a:spcAft>
                      </a:pPr>
                      <a:r>
                        <a:rPr lang="es-CL" sz="1400" dirty="0">
                          <a:effectLst/>
                        </a:rPr>
                        <a:t> </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CL" sz="1400">
                          <a:effectLst/>
                        </a:rPr>
                        <a:t>Matemática</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CL" sz="1200">
                          <a:effectLst/>
                        </a:rPr>
                        <a:t>263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CL" sz="1200">
                          <a:effectLst/>
                        </a:rPr>
                        <a:t>264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CL" sz="1200">
                          <a:effectLst/>
                        </a:rPr>
                        <a:t>261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12927152"/>
                  </a:ext>
                </a:extLst>
              </a:tr>
              <a:tr h="320542">
                <a:tc>
                  <a:txBody>
                    <a:bodyPr/>
                    <a:lstStyle/>
                    <a:p>
                      <a:pPr algn="ctr">
                        <a:lnSpc>
                          <a:spcPct val="115000"/>
                        </a:lnSpc>
                        <a:spcAft>
                          <a:spcPts val="0"/>
                        </a:spcAft>
                      </a:pPr>
                      <a:r>
                        <a:rPr lang="es-CL" sz="1400" dirty="0">
                          <a:effectLst/>
                        </a:rPr>
                        <a:t>2°</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15000"/>
                        </a:lnSpc>
                        <a:spcAft>
                          <a:spcPts val="0"/>
                        </a:spcAft>
                      </a:pPr>
                      <a:r>
                        <a:rPr lang="es-CL" sz="1400">
                          <a:effectLst/>
                        </a:rPr>
                        <a:t>Comprensión de Lectura</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CL" sz="1200">
                          <a:effectLst/>
                        </a:rPr>
                        <a:t>266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CL" sz="1200">
                          <a:effectLst/>
                        </a:rPr>
                        <a:t>260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15000"/>
                        </a:lnSpc>
                        <a:spcAft>
                          <a:spcPts val="0"/>
                        </a:spcAft>
                      </a:pPr>
                      <a:r>
                        <a:rPr lang="es-CL" sz="1200" dirty="0">
                          <a:effectLst/>
                        </a:rPr>
                        <a:t> </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62362677"/>
                  </a:ext>
                </a:extLst>
              </a:tr>
            </a:tbl>
          </a:graphicData>
        </a:graphic>
      </p:graphicFrame>
    </p:spTree>
    <p:extLst>
      <p:ext uri="{BB962C8B-B14F-4D97-AF65-F5344CB8AC3E}">
        <p14:creationId xmlns:p14="http://schemas.microsoft.com/office/powerpoint/2010/main" val="325663942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7"/>
          <p:cNvPicPr>
            <a:picLocks noChangeAspect="1"/>
          </p:cNvPicPr>
          <p:nvPr/>
        </p:nvPicPr>
        <p:blipFill rotWithShape="1">
          <a:blip r:embed="rId3" cstate="print">
            <a:extLst>
              <a:ext uri="{28A0092B-C50C-407E-A947-70E740481C1C}">
                <a14:useLocalDpi xmlns:a14="http://schemas.microsoft.com/office/drawing/2010/main" val="0"/>
              </a:ext>
            </a:extLst>
          </a:blip>
          <a:srcRect t="17850" b="9701"/>
          <a:stretch/>
        </p:blipFill>
        <p:spPr>
          <a:xfrm>
            <a:off x="-7417" y="-1"/>
            <a:ext cx="9151417" cy="6889113"/>
          </a:xfrm>
          <a:prstGeom prst="rect">
            <a:avLst/>
          </a:prstGeom>
        </p:spPr>
      </p:pic>
      <p:sp>
        <p:nvSpPr>
          <p:cNvPr id="2" name="1 Título"/>
          <p:cNvSpPr>
            <a:spLocks noGrp="1"/>
          </p:cNvSpPr>
          <p:nvPr>
            <p:ph type="ctrTitle"/>
          </p:nvPr>
        </p:nvSpPr>
        <p:spPr>
          <a:xfrm>
            <a:off x="611560" y="2132856"/>
            <a:ext cx="7889530" cy="2000264"/>
          </a:xfr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oAutofit/>
          </a:bodyPr>
          <a:lstStyle/>
          <a:p>
            <a:pPr algn="ctr"/>
            <a:r>
              <a:rPr lang="es-CL" sz="6000" b="1" cap="none"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CUENTA PÚBLICA 2018</a:t>
            </a:r>
            <a:endParaRPr lang="es-CL" sz="6000" b="1" cap="none"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pic>
        <p:nvPicPr>
          <p:cNvPr id="1028" name="Picture 4" descr="http://materdeicoyhaique.cl/images/dolorosa%20photoshop.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5676" y="0"/>
            <a:ext cx="1718324" cy="206198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1 Título"/>
          <p:cNvSpPr txBox="1">
            <a:spLocks/>
          </p:cNvSpPr>
          <p:nvPr/>
        </p:nvSpPr>
        <p:spPr>
          <a:xfrm>
            <a:off x="1763688" y="4685075"/>
            <a:ext cx="7056784" cy="1480229"/>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lvl1pPr algn="l" defTabSz="457200" rtl="0" eaLnBrk="1" latinLnBrk="0" hangingPunct="1">
              <a:spcBef>
                <a:spcPct val="0"/>
              </a:spcBef>
              <a:buNone/>
              <a:defRPr sz="4400" kern="1200" cap="all">
                <a:ln w="3175" cmpd="sng">
                  <a:noFill/>
                </a:ln>
                <a:solidFill>
                  <a:schemeClr val="lt1"/>
                </a:solidFill>
                <a:effectLst/>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algn="ctr"/>
            <a:r>
              <a:rPr lang="es-CL" sz="3200" b="1" cap="none"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ADMINISTRACIÓN  Y FINANZAS</a:t>
            </a:r>
          </a:p>
          <a:p>
            <a:r>
              <a:rPr lang="es-CL" sz="3200" b="1" cap="none"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Sr. Manuel Hernández Barría</a:t>
            </a:r>
          </a:p>
          <a:p>
            <a:r>
              <a:rPr lang="es-CL" sz="3200" b="1" cap="none"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Sra. Ruth Arias </a:t>
            </a:r>
            <a:r>
              <a:rPr lang="es-CL" sz="3200" b="1" cap="none" dirty="0" err="1" smtClean="0">
                <a:ln w="9525">
                  <a:solidFill>
                    <a:schemeClr val="bg1"/>
                  </a:solidFill>
                  <a:prstDash val="solid"/>
                </a:ln>
                <a:solidFill>
                  <a:schemeClr val="tx1"/>
                </a:solidFill>
                <a:effectLst>
                  <a:outerShdw blurRad="12700" dist="38100" dir="2700000" algn="tl" rotWithShape="0">
                    <a:schemeClr val="bg1">
                      <a:lumMod val="50000"/>
                    </a:schemeClr>
                  </a:outerShdw>
                </a:effectLst>
              </a:rPr>
              <a:t>Arias</a:t>
            </a:r>
            <a:r>
              <a:rPr lang="es-CL" sz="3200" b="1" cap="none"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 </a:t>
            </a:r>
            <a:endParaRPr lang="es-CL" sz="3200" b="1" cap="none"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104428502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0311059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2 Subtítulo"/>
          <p:cNvSpPr>
            <a:spLocks noGrp="1"/>
          </p:cNvSpPr>
          <p:nvPr>
            <p:ph idx="1"/>
          </p:nvPr>
        </p:nvSpPr>
        <p:spPr>
          <a:xfrm>
            <a:off x="323528" y="4221088"/>
            <a:ext cx="8496944" cy="1268760"/>
          </a:xfrm>
          <a:gradFill>
            <a:gsLst>
              <a:gs pos="0">
                <a:srgbClr val="002060"/>
              </a:gs>
              <a:gs pos="74000">
                <a:srgbClr val="002060"/>
              </a:gs>
              <a:gs pos="83000">
                <a:srgbClr val="002060"/>
              </a:gs>
              <a:gs pos="100000">
                <a:srgbClr val="0070C0"/>
              </a:gs>
            </a:gsLst>
            <a:lin ang="5400000" scaled="1"/>
          </a:gradFill>
        </p:spPr>
        <p:style>
          <a:lnRef idx="3">
            <a:schemeClr val="lt1"/>
          </a:lnRef>
          <a:fillRef idx="1">
            <a:schemeClr val="accent1"/>
          </a:fillRef>
          <a:effectRef idx="1">
            <a:schemeClr val="accent1"/>
          </a:effectRef>
          <a:fontRef idx="minor">
            <a:schemeClr val="lt1"/>
          </a:fontRef>
        </p:style>
        <p:txBody>
          <a:bodyPr>
            <a:normAutofit fontScale="85000" lnSpcReduction="20000"/>
          </a:bodyPr>
          <a:lstStyle/>
          <a:p>
            <a:pPr algn="ctr"/>
            <a:r>
              <a:rPr lang="es-CL" sz="2800" b="1" dirty="0" smtClean="0"/>
              <a:t>Si enseñamos a aceptar la diversidad como algo normal, no será necesario hablar de inclusión sino de convivencia.</a:t>
            </a:r>
            <a:endParaRPr lang="es-CL" sz="2800" b="1" dirty="0"/>
          </a:p>
        </p:txBody>
      </p:sp>
      <p:pic>
        <p:nvPicPr>
          <p:cNvPr id="4" name="3 Imagen" descr="PIE copia"/>
          <p:cNvPicPr/>
          <p:nvPr/>
        </p:nvPicPr>
        <p:blipFill>
          <a:blip r:embed="rId3" cstate="print"/>
          <a:srcRect l="22605" t="23451" r="23673" b="37376"/>
          <a:stretch>
            <a:fillRect/>
          </a:stretch>
        </p:blipFill>
        <p:spPr bwMode="auto">
          <a:xfrm>
            <a:off x="7380312" y="44624"/>
            <a:ext cx="1632049" cy="2088232"/>
          </a:xfrm>
          <a:prstGeom prst="rect">
            <a:avLst/>
          </a:prstGeom>
          <a:noFill/>
          <a:ln w="25400">
            <a:noFill/>
            <a:miter lim="800000"/>
            <a:headEnd/>
            <a:tailEnd/>
          </a:ln>
          <a:effectLst/>
        </p:spPr>
      </p:pic>
      <p:sp>
        <p:nvSpPr>
          <p:cNvPr id="10" name="1 Título"/>
          <p:cNvSpPr txBox="1">
            <a:spLocks/>
          </p:cNvSpPr>
          <p:nvPr/>
        </p:nvSpPr>
        <p:spPr>
          <a:xfrm>
            <a:off x="627235" y="2348880"/>
            <a:ext cx="7889530" cy="1296144"/>
          </a:xfrm>
          <a:prstGeom prst="rect">
            <a:avLst/>
          </a:prstGeom>
          <a:gradFill flip="none" rotWithShape="1">
            <a:gsLst>
              <a:gs pos="0">
                <a:srgbClr val="052F61">
                  <a:lumMod val="67000"/>
                </a:srgbClr>
              </a:gs>
              <a:gs pos="48000">
                <a:srgbClr val="052F61">
                  <a:lumMod val="97000"/>
                  <a:lumOff val="3000"/>
                </a:srgbClr>
              </a:gs>
              <a:gs pos="100000">
                <a:srgbClr val="052F61">
                  <a:lumMod val="60000"/>
                  <a:lumOff val="40000"/>
                </a:srgbClr>
              </a:gs>
            </a:gsLst>
            <a:lin ang="16200000" scaled="1"/>
            <a:tileRect/>
          </a:gradFill>
          <a:ln>
            <a:noFill/>
          </a:ln>
          <a:effectLst/>
        </p:spPr>
        <p:txBody>
          <a:bodyPr vert="horz" lIns="91440" tIns="45720" rIns="91440" bIns="45720" rtlCol="0" anchor="b">
            <a:noAutofit/>
          </a:bodyPr>
          <a:lstStyle>
            <a:lvl1pPr algn="l" defTabSz="457200" rtl="0" eaLnBrk="1" latinLnBrk="0" hangingPunct="1">
              <a:spcBef>
                <a:spcPct val="0"/>
              </a:spcBef>
              <a:buNone/>
              <a:defRPr sz="4400" kern="1200" cap="all">
                <a:ln w="3175" cmpd="sng">
                  <a:noFill/>
                </a:ln>
                <a:solidFill>
                  <a:schemeClr val="lt1"/>
                </a:solidFill>
                <a:effectLst/>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s-CL" sz="3200" b="1" i="0" u="none" strike="noStrike" kern="1200" cap="none" spc="0" normalizeH="0" baseline="0" noProof="0" dirty="0" smtClean="0">
                <a:ln w="9525">
                  <a:solidFill>
                    <a:sysClr val="windowText" lastClr="000000"/>
                  </a:solidFill>
                  <a:prstDash val="solid"/>
                </a:ln>
                <a:solidFill>
                  <a:sysClr val="window" lastClr="FFFFFF"/>
                </a:solidFill>
                <a:effectLst>
                  <a:outerShdw blurRad="12700" dist="38100" dir="2700000" algn="tl" rotWithShape="0">
                    <a:sysClr val="windowText" lastClr="000000">
                      <a:lumMod val="50000"/>
                    </a:sysClr>
                  </a:outerShdw>
                </a:effectLst>
                <a:uLnTx/>
                <a:uFillTx/>
                <a:latin typeface="Century Gothic" panose="020B0502020202020204"/>
                <a:ea typeface="+mn-ea"/>
                <a:cs typeface="+mn-cs"/>
              </a:rPr>
              <a:t>PROGRAMA DE INTEGRACIÓN ESCOLAR (PIE)</a:t>
            </a:r>
            <a:endParaRPr kumimoji="0" lang="es-CL" sz="3200" b="1" i="0" u="none" strike="noStrike" kern="1200" cap="none" spc="0" normalizeH="0" baseline="0" noProof="0" dirty="0">
              <a:ln w="9525">
                <a:solidFill>
                  <a:sysClr val="windowText" lastClr="000000"/>
                </a:solidFill>
                <a:prstDash val="solid"/>
              </a:ln>
              <a:solidFill>
                <a:sysClr val="window" lastClr="FFFFFF"/>
              </a:solidFill>
              <a:effectLst>
                <a:outerShdw blurRad="12700" dist="38100" dir="2700000" algn="tl" rotWithShape="0">
                  <a:sysClr val="windowText" lastClr="000000">
                    <a:lumMod val="50000"/>
                  </a:sysClr>
                </a:outerShdw>
              </a:effectLst>
              <a:uLnTx/>
              <a:uFillTx/>
              <a:latin typeface="Century Gothic" panose="020B0502020202020204"/>
              <a:ea typeface="+mn-ea"/>
              <a:cs typeface="+mn-cs"/>
            </a:endParaRPr>
          </a:p>
        </p:txBody>
      </p:sp>
      <p:sp>
        <p:nvSpPr>
          <p:cNvPr id="5" name="1 Título"/>
          <p:cNvSpPr txBox="1">
            <a:spLocks/>
          </p:cNvSpPr>
          <p:nvPr/>
        </p:nvSpPr>
        <p:spPr>
          <a:xfrm>
            <a:off x="1626899" y="5489848"/>
            <a:ext cx="6876256" cy="1205873"/>
          </a:xfrm>
          <a:prstGeom prst="rect">
            <a:avLst/>
          </a:prstGeom>
          <a:gradFill rotWithShape="1">
            <a:gsLst>
              <a:gs pos="0">
                <a:srgbClr val="052F61">
                  <a:tint val="98000"/>
                  <a:hueMod val="94000"/>
                  <a:satMod val="130000"/>
                  <a:lumMod val="138000"/>
                </a:srgbClr>
              </a:gs>
              <a:gs pos="100000">
                <a:srgbClr val="052F61">
                  <a:shade val="94000"/>
                  <a:lumMod val="88000"/>
                </a:srgbClr>
              </a:gs>
            </a:gsLst>
            <a:lin ang="5400000" scaled="0"/>
          </a:gradFill>
          <a:ln>
            <a:noFill/>
          </a:ln>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p:spPr>
        <p:txBody>
          <a:bodyPr vert="horz" lIns="91440" tIns="45720" rIns="91440" bIns="45720" rtlCol="0" anchor="ctr">
            <a:noAutofit/>
          </a:bodyPr>
          <a:lstStyle>
            <a:lvl1pPr algn="l" defTabSz="457200" rtl="0" eaLnBrk="1" latinLnBrk="0" hangingPunct="1">
              <a:spcBef>
                <a:spcPct val="0"/>
              </a:spcBef>
              <a:buNone/>
              <a:defRPr sz="4400" kern="1200" cap="all">
                <a:ln w="3175" cmpd="sng">
                  <a:noFill/>
                </a:ln>
                <a:solidFill>
                  <a:schemeClr val="lt1"/>
                </a:solidFill>
                <a:effectLst/>
                <a:latin typeface="+mn-lt"/>
                <a:ea typeface="+mn-ea"/>
                <a:cs typeface="+mn-cs"/>
              </a:defRPr>
            </a:lvl1pPr>
            <a:lvl2pPr eaLnBrk="1" hangingPunct="1">
              <a:defRPr>
                <a:solidFill>
                  <a:schemeClr val="lt1"/>
                </a:solidFill>
                <a:latin typeface="+mn-lt"/>
                <a:ea typeface="+mn-ea"/>
                <a:cs typeface="+mn-cs"/>
              </a:defRPr>
            </a:lvl2pPr>
            <a:lvl3pPr eaLnBrk="1" hangingPunct="1">
              <a:defRPr>
                <a:solidFill>
                  <a:schemeClr val="lt1"/>
                </a:solidFill>
                <a:latin typeface="+mn-lt"/>
                <a:ea typeface="+mn-ea"/>
                <a:cs typeface="+mn-cs"/>
              </a:defRPr>
            </a:lvl3pPr>
            <a:lvl4pPr eaLnBrk="1" hangingPunct="1">
              <a:defRPr>
                <a:solidFill>
                  <a:schemeClr val="lt1"/>
                </a:solidFill>
                <a:latin typeface="+mn-lt"/>
                <a:ea typeface="+mn-ea"/>
                <a:cs typeface="+mn-cs"/>
              </a:defRPr>
            </a:lvl4pPr>
            <a:lvl5pPr eaLnBrk="1" hangingPunct="1">
              <a:defRPr>
                <a:solidFill>
                  <a:schemeClr val="lt1"/>
                </a:solidFill>
                <a:latin typeface="+mn-lt"/>
                <a:ea typeface="+mn-ea"/>
                <a:cs typeface="+mn-cs"/>
              </a:defRPr>
            </a:lvl5pPr>
            <a:lvl6pPr eaLnBrk="1" hangingPunct="1">
              <a:defRPr>
                <a:solidFill>
                  <a:schemeClr val="lt1"/>
                </a:solidFill>
                <a:latin typeface="+mn-lt"/>
                <a:ea typeface="+mn-ea"/>
                <a:cs typeface="+mn-cs"/>
              </a:defRPr>
            </a:lvl6pPr>
            <a:lvl7pPr eaLnBrk="1" hangingPunct="1">
              <a:defRPr>
                <a:solidFill>
                  <a:schemeClr val="lt1"/>
                </a:solidFill>
                <a:latin typeface="+mn-lt"/>
                <a:ea typeface="+mn-ea"/>
                <a:cs typeface="+mn-cs"/>
              </a:defRPr>
            </a:lvl7pPr>
            <a:lvl8pPr eaLnBrk="1" hangingPunct="1">
              <a:defRPr>
                <a:solidFill>
                  <a:schemeClr val="lt1"/>
                </a:solidFill>
                <a:latin typeface="+mn-lt"/>
                <a:ea typeface="+mn-ea"/>
                <a:cs typeface="+mn-cs"/>
              </a:defRPr>
            </a:lvl8pPr>
            <a:lvl9pPr eaLnBrk="1" hangingPunct="1">
              <a:defRPr>
                <a:solidFill>
                  <a:schemeClr val="lt1"/>
                </a:solidFill>
                <a:latin typeface="+mn-lt"/>
                <a:ea typeface="+mn-ea"/>
                <a:cs typeface="+mn-cs"/>
              </a:defRPr>
            </a:lvl9pPr>
          </a:lstStyle>
          <a:p>
            <a:pPr algn="ctr"/>
            <a:r>
              <a:rPr lang="es-CL" sz="2400" b="1" cap="none" dirty="0" smtClean="0">
                <a:ln w="9525">
                  <a:solidFill>
                    <a:prstClr val="black"/>
                  </a:solidFill>
                  <a:prstDash val="solid"/>
                </a:ln>
                <a:solidFill>
                  <a:prstClr val="white"/>
                </a:solidFill>
                <a:effectLst>
                  <a:outerShdw blurRad="12700" dist="38100" dir="2700000" algn="tl" rotWithShape="0">
                    <a:prstClr val="black">
                      <a:lumMod val="50000"/>
                    </a:prstClr>
                  </a:outerShdw>
                </a:effectLst>
                <a:latin typeface="Century Gothic" panose="020B0502020202020204"/>
              </a:rPr>
              <a:t>Sra. Laura Ramos Olivares</a:t>
            </a:r>
            <a:endParaRPr lang="es-CL" sz="2400" b="1" cap="none" dirty="0">
              <a:ln w="9525">
                <a:solidFill>
                  <a:prstClr val="black"/>
                </a:solidFill>
                <a:prstDash val="solid"/>
              </a:ln>
              <a:solidFill>
                <a:prstClr val="white"/>
              </a:solidFill>
              <a:effectLst>
                <a:outerShdw blurRad="12700" dist="38100" dir="2700000" algn="tl" rotWithShape="0">
                  <a:prstClr val="black">
                    <a:lumMod val="50000"/>
                  </a:prstClr>
                </a:outerShdw>
              </a:effectLst>
              <a:latin typeface="Century Gothic" panose="020B0502020202020204"/>
            </a:endParaRPr>
          </a:p>
        </p:txBody>
      </p:sp>
    </p:spTree>
    <p:extLst>
      <p:ext uri="{BB962C8B-B14F-4D97-AF65-F5344CB8AC3E}">
        <p14:creationId xmlns:p14="http://schemas.microsoft.com/office/powerpoint/2010/main" val="24491172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a:spLocks noGrp="1"/>
          </p:cNvSpPr>
          <p:nvPr>
            <p:ph type="title"/>
          </p:nvPr>
        </p:nvSpPr>
        <p:spPr>
          <a:xfrm>
            <a:off x="467544" y="332656"/>
            <a:ext cx="8229600" cy="5616624"/>
          </a:xfr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p:spPr>
        <p:txBody>
          <a:bodyPr>
            <a:noAutofit/>
          </a:bodyPr>
          <a:lstStyle/>
          <a:p>
            <a:pPr>
              <a:lnSpc>
                <a:spcPct val="100000"/>
              </a:lnSpc>
            </a:pPr>
            <a:r>
              <a:rPr lang="es-CL" sz="2400" b="1" cap="none" dirty="0" smtClean="0">
                <a:latin typeface="Arial" panose="020B0604020202020204" pitchFamily="34" charset="0"/>
                <a:cs typeface="Arial" panose="020B0604020202020204" pitchFamily="34" charset="0"/>
              </a:rPr>
              <a:t>El Programa De Integración Escolar Del Colegio Mater Dei  se ha constituido como:</a:t>
            </a:r>
            <a:br>
              <a:rPr lang="es-CL" sz="2400" b="1" cap="none" dirty="0" smtClean="0">
                <a:latin typeface="Arial" panose="020B0604020202020204" pitchFamily="34" charset="0"/>
                <a:cs typeface="Arial" panose="020B0604020202020204" pitchFamily="34" charset="0"/>
              </a:rPr>
            </a:br>
            <a:r>
              <a:rPr lang="es-CL" sz="2400" b="1" cap="none" dirty="0" smtClean="0">
                <a:latin typeface="Arial" panose="020B0604020202020204" pitchFamily="34" charset="0"/>
                <a:cs typeface="Arial" panose="020B0604020202020204" pitchFamily="34" charset="0"/>
              </a:rPr>
              <a:t> “una estrategia  inclusiva para el mejoramiento continuo de la calidad de la educación” </a:t>
            </a:r>
            <a:r>
              <a:rPr lang="es-CL" sz="1400" b="1" cap="none" dirty="0" smtClean="0">
                <a:latin typeface="Arial" panose="020B0604020202020204" pitchFamily="34" charset="0"/>
                <a:cs typeface="Arial" panose="020B0604020202020204" pitchFamily="34" charset="0"/>
              </a:rPr>
              <a:t>. </a:t>
            </a:r>
            <a:r>
              <a:rPr lang="es-CL" sz="1800" b="1" cap="none" dirty="0" smtClean="0">
                <a:latin typeface="Arial" panose="020B0604020202020204" pitchFamily="34" charset="0"/>
                <a:cs typeface="Arial" panose="020B0604020202020204" pitchFamily="34" charset="0"/>
              </a:rPr>
              <a:t/>
            </a:r>
            <a:br>
              <a:rPr lang="es-CL" sz="1800" b="1" cap="none" dirty="0" smtClean="0">
                <a:latin typeface="Arial" panose="020B0604020202020204" pitchFamily="34" charset="0"/>
                <a:cs typeface="Arial" panose="020B0604020202020204" pitchFamily="34" charset="0"/>
              </a:rPr>
            </a:br>
            <a:r>
              <a:rPr lang="es-CL" sz="1800" b="1" cap="none" dirty="0" smtClean="0">
                <a:latin typeface="Arial" panose="020B0604020202020204" pitchFamily="34" charset="0"/>
                <a:cs typeface="Arial" panose="020B0604020202020204" pitchFamily="34" charset="0"/>
              </a:rPr>
              <a:t> </a:t>
            </a:r>
            <a:r>
              <a:rPr lang="es-CL" sz="2400" b="1" cap="none" dirty="0" smtClean="0">
                <a:latin typeface="Arial" panose="020B0604020202020204" pitchFamily="34" charset="0"/>
                <a:cs typeface="Arial" panose="020B0604020202020204" pitchFamily="34" charset="0"/>
              </a:rPr>
              <a:t>en este contexto, y con el propósito  de garantizar la visualización y la participación de todos/as las estudiantes, poniendo especial énfasis en aquellos que presentan necesidades educativas, es que se encuentra en su tercer año de ejecución. </a:t>
            </a:r>
            <a:br>
              <a:rPr lang="es-CL" sz="2400" b="1" cap="none" dirty="0" smtClean="0">
                <a:latin typeface="Arial" panose="020B0604020202020204" pitchFamily="34" charset="0"/>
                <a:cs typeface="Arial" panose="020B0604020202020204" pitchFamily="34" charset="0"/>
              </a:rPr>
            </a:br>
            <a:endParaRPr lang="es-CL" sz="2800" cap="none"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78792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755576" y="116632"/>
            <a:ext cx="7765321" cy="1168331"/>
          </a:xfr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p:spPr>
        <p:txBody>
          <a:bodyPr>
            <a:normAutofit/>
          </a:bodyPr>
          <a:lstStyle/>
          <a:p>
            <a:r>
              <a:rPr lang="es-CL" dirty="0" smtClean="0"/>
              <a:t>Hitos Relevantes del P.I.E. Mater Dei</a:t>
            </a:r>
            <a:endParaRPr lang="es-CL" dirty="0"/>
          </a:p>
        </p:txBody>
      </p:sp>
      <p:sp>
        <p:nvSpPr>
          <p:cNvPr id="3" name="2 Marcador de texto"/>
          <p:cNvSpPr>
            <a:spLocks noGrp="1"/>
          </p:cNvSpPr>
          <p:nvPr>
            <p:ph type="body" idx="1"/>
          </p:nvPr>
        </p:nvSpPr>
        <p:spPr>
          <a:xfrm>
            <a:off x="899592" y="1375570"/>
            <a:ext cx="3600326" cy="823912"/>
          </a:xfrm>
        </p:spPr>
        <p:txBody>
          <a:bodyPr>
            <a:normAutofit fontScale="85000" lnSpcReduction="10000"/>
          </a:bodyPr>
          <a:lstStyle/>
          <a:p>
            <a:pPr algn="ctr"/>
            <a:endParaRPr lang="es-CL" dirty="0" smtClean="0"/>
          </a:p>
          <a:p>
            <a:pPr algn="ctr"/>
            <a:r>
              <a:rPr lang="es-CL" dirty="0" smtClean="0"/>
              <a:t>IMPLEMENTACIÓN - </a:t>
            </a:r>
            <a:r>
              <a:rPr lang="es-CL" dirty="0"/>
              <a:t>2017</a:t>
            </a:r>
          </a:p>
          <a:p>
            <a:pPr algn="ctr"/>
            <a:endParaRPr lang="es-CL" dirty="0"/>
          </a:p>
        </p:txBody>
      </p:sp>
      <p:sp>
        <p:nvSpPr>
          <p:cNvPr id="4" name="3 Marcador de contenido"/>
          <p:cNvSpPr>
            <a:spLocks noGrp="1"/>
          </p:cNvSpPr>
          <p:nvPr>
            <p:ph sz="half" idx="2"/>
          </p:nvPr>
        </p:nvSpPr>
        <p:spPr>
          <a:xfrm>
            <a:off x="489252" y="1926158"/>
            <a:ext cx="3830406" cy="4678448"/>
          </a:xfr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p:spPr>
        <p:txBody>
          <a:bodyPr>
            <a:noAutofit/>
          </a:bodyPr>
          <a:lstStyle/>
          <a:p>
            <a:pPr algn="ctr"/>
            <a:r>
              <a:rPr lang="es-CL" sz="1600" b="1" dirty="0"/>
              <a:t>Incorporación </a:t>
            </a:r>
            <a:r>
              <a:rPr lang="es-CL" sz="1600" b="1" dirty="0" smtClean="0"/>
              <a:t>de 137  </a:t>
            </a:r>
            <a:r>
              <a:rPr lang="es-CL" sz="1600" b="1" dirty="0"/>
              <a:t>estudiantes que presentan Necesidades Educativas Especiales a Programa de Integración Escolar Mater Dei</a:t>
            </a:r>
            <a:r>
              <a:rPr lang="es-CL" sz="1600" b="1" dirty="0" smtClean="0"/>
              <a:t>.</a:t>
            </a:r>
          </a:p>
          <a:p>
            <a:pPr algn="ctr"/>
            <a:endParaRPr lang="es-CL" sz="1600" b="1" dirty="0" smtClean="0"/>
          </a:p>
          <a:p>
            <a:pPr algn="ctr"/>
            <a:r>
              <a:rPr lang="es-CL" sz="1600" b="1" dirty="0"/>
              <a:t>Equipos de Aula conformados por Docentes de curso, Docente Diferencial, Profesional Fonoaudióloga, Psicóloga y Asistentes de Aula. Acuerdan estrategias pedagógicas en beneficio de todos los estudiantes del curso.</a:t>
            </a:r>
          </a:p>
          <a:p>
            <a:pPr algn="ctr"/>
            <a:endParaRPr lang="es-CL" sz="1600" b="1" dirty="0"/>
          </a:p>
          <a:p>
            <a:pPr algn="ctr"/>
            <a:r>
              <a:rPr lang="es-CL" sz="1600" b="1" dirty="0"/>
              <a:t>La totalidad de estudiantes adscritos a PIE, son reevaluados por Profesionales del Programa de Integración Escolar.</a:t>
            </a:r>
          </a:p>
          <a:p>
            <a:endParaRPr lang="es-CL" sz="1600" dirty="0"/>
          </a:p>
        </p:txBody>
      </p:sp>
      <p:sp>
        <p:nvSpPr>
          <p:cNvPr id="5" name="4 Marcador de texto"/>
          <p:cNvSpPr>
            <a:spLocks noGrp="1"/>
          </p:cNvSpPr>
          <p:nvPr>
            <p:ph type="body" sz="quarter" idx="3"/>
          </p:nvPr>
        </p:nvSpPr>
        <p:spPr>
          <a:xfrm>
            <a:off x="5076056" y="1485757"/>
            <a:ext cx="3591437" cy="440401"/>
          </a:xfrm>
        </p:spPr>
        <p:txBody>
          <a:bodyPr>
            <a:normAutofit lnSpcReduction="10000"/>
          </a:bodyPr>
          <a:lstStyle/>
          <a:p>
            <a:pPr algn="ctr"/>
            <a:r>
              <a:rPr lang="es-CL" dirty="0" smtClean="0"/>
              <a:t>Ejecución 2018</a:t>
            </a:r>
            <a:endParaRPr lang="es-CL" dirty="0"/>
          </a:p>
        </p:txBody>
      </p:sp>
      <p:sp>
        <p:nvSpPr>
          <p:cNvPr id="6" name="5 Marcador de contenido"/>
          <p:cNvSpPr>
            <a:spLocks noGrp="1"/>
          </p:cNvSpPr>
          <p:nvPr>
            <p:ph sz="quarter" idx="4"/>
          </p:nvPr>
        </p:nvSpPr>
        <p:spPr>
          <a:xfrm>
            <a:off x="5052020" y="1926157"/>
            <a:ext cx="3821518" cy="4678449"/>
          </a:xfr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p:spPr>
        <p:txBody>
          <a:bodyPr>
            <a:noAutofit/>
          </a:bodyPr>
          <a:lstStyle/>
          <a:p>
            <a:pPr algn="ctr"/>
            <a:r>
              <a:rPr lang="es-CL" sz="1600" b="1" dirty="0"/>
              <a:t>Incorporación</a:t>
            </a:r>
            <a:r>
              <a:rPr lang="es-CL" sz="1600" b="1" dirty="0" smtClean="0"/>
              <a:t> en proceso de estudiantes que presentan Necesidades Educativas Especiales a Programa de Integración Escolar, según evaluación y Diagnóstico.</a:t>
            </a:r>
          </a:p>
          <a:p>
            <a:pPr algn="ctr"/>
            <a:r>
              <a:rPr lang="es-CL" sz="1600" b="1" dirty="0" smtClean="0"/>
              <a:t>Creación de Plan de Apoyo individual y ajustes curriculares en razón de Plan de Adecuaciones Curriculares, según lo amerite el estudiante. </a:t>
            </a:r>
          </a:p>
          <a:p>
            <a:pPr algn="ctr"/>
            <a:r>
              <a:rPr lang="es-CL" sz="1600" b="1" dirty="0" smtClean="0"/>
              <a:t>Valoración médica a todos los estudiantes que están adscritos al Programa y a los nuevos ingresos.</a:t>
            </a:r>
            <a:endParaRPr lang="es-CL" sz="1600" b="1" dirty="0"/>
          </a:p>
        </p:txBody>
      </p:sp>
    </p:spTree>
    <p:extLst>
      <p:ext uri="{BB962C8B-B14F-4D97-AF65-F5344CB8AC3E}">
        <p14:creationId xmlns:p14="http://schemas.microsoft.com/office/powerpoint/2010/main" val="287145531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39552" y="116632"/>
            <a:ext cx="8243784" cy="1325563"/>
          </a:xfr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p:spPr>
        <p:txBody>
          <a:bodyPr>
            <a:noAutofit/>
          </a:bodyPr>
          <a:lstStyle/>
          <a:p>
            <a:r>
              <a:rPr lang="es-CL" sz="2000" b="1" dirty="0" smtClean="0"/>
              <a:t>Incorporación al  </a:t>
            </a:r>
            <a:r>
              <a:rPr lang="es-CL" sz="2000" b="1" dirty="0"/>
              <a:t>Equipo </a:t>
            </a:r>
            <a:r>
              <a:rPr lang="es-CL" sz="2000" b="1" dirty="0" smtClean="0"/>
              <a:t> de otros </a:t>
            </a:r>
            <a:r>
              <a:rPr lang="es-CL" sz="2000" b="1" dirty="0"/>
              <a:t>profesionales que apoyen a los estudiantes con Necesidades Educativas Especiales y al grupo </a:t>
            </a:r>
            <a:r>
              <a:rPr lang="es-CL" sz="2000" b="1" dirty="0" smtClean="0"/>
              <a:t>curso.</a:t>
            </a:r>
            <a:endParaRPr lang="es-CL" sz="2000" b="1" dirty="0"/>
          </a:p>
        </p:txBody>
      </p:sp>
      <p:sp>
        <p:nvSpPr>
          <p:cNvPr id="3" name="Marcador de texto 2"/>
          <p:cNvSpPr>
            <a:spLocks noGrp="1"/>
          </p:cNvSpPr>
          <p:nvPr>
            <p:ph type="body" idx="1"/>
          </p:nvPr>
        </p:nvSpPr>
        <p:spPr>
          <a:xfrm>
            <a:off x="539551" y="1700808"/>
            <a:ext cx="3807477" cy="528321"/>
          </a:xfr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p:spPr>
        <p:txBody>
          <a:bodyPr>
            <a:normAutofit/>
          </a:bodyPr>
          <a:lstStyle/>
          <a:p>
            <a:pPr algn="ctr"/>
            <a:r>
              <a:rPr lang="es-CL" dirty="0" smtClean="0"/>
              <a:t>Ejecución 2017</a:t>
            </a:r>
            <a:endParaRPr lang="es-CL" dirty="0"/>
          </a:p>
        </p:txBody>
      </p:sp>
      <p:sp>
        <p:nvSpPr>
          <p:cNvPr id="4" name="Marcador de contenido 3"/>
          <p:cNvSpPr>
            <a:spLocks noGrp="1"/>
          </p:cNvSpPr>
          <p:nvPr>
            <p:ph sz="half" idx="2"/>
          </p:nvPr>
        </p:nvSpPr>
        <p:spPr>
          <a:xfrm>
            <a:off x="516623" y="2564904"/>
            <a:ext cx="3830406" cy="3816424"/>
          </a:xfr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p:spPr>
        <p:txBody>
          <a:bodyPr>
            <a:normAutofit/>
          </a:bodyPr>
          <a:lstStyle/>
          <a:p>
            <a:endParaRPr lang="es-CL" b="1" dirty="0" smtClean="0"/>
          </a:p>
          <a:p>
            <a:r>
              <a:rPr lang="es-CL" b="1" dirty="0" smtClean="0"/>
              <a:t>8 </a:t>
            </a:r>
            <a:r>
              <a:rPr lang="es-CL" b="1" dirty="0"/>
              <a:t>Docentes Diferenciales</a:t>
            </a:r>
          </a:p>
          <a:p>
            <a:r>
              <a:rPr lang="es-CL" b="1" dirty="0"/>
              <a:t>2 Fonoaudiólogas</a:t>
            </a:r>
          </a:p>
          <a:p>
            <a:r>
              <a:rPr lang="es-CL" b="1" dirty="0"/>
              <a:t>2 Psicólogas</a:t>
            </a:r>
          </a:p>
          <a:p>
            <a:r>
              <a:rPr lang="es-CL" b="1" dirty="0"/>
              <a:t>1 Coordinadora del </a:t>
            </a:r>
            <a:r>
              <a:rPr lang="es-CL" b="1" dirty="0" smtClean="0"/>
              <a:t>Programa</a:t>
            </a:r>
            <a:endParaRPr lang="es-CL" b="1" dirty="0"/>
          </a:p>
          <a:p>
            <a:r>
              <a:rPr lang="es-CL" b="1" dirty="0"/>
              <a:t>1 Kinesiólogo</a:t>
            </a:r>
          </a:p>
          <a:p>
            <a:endParaRPr lang="es-CL" dirty="0"/>
          </a:p>
        </p:txBody>
      </p:sp>
      <p:sp>
        <p:nvSpPr>
          <p:cNvPr id="5" name="Marcador de texto 4"/>
          <p:cNvSpPr>
            <a:spLocks noGrp="1"/>
          </p:cNvSpPr>
          <p:nvPr>
            <p:ph type="body" sz="quarter" idx="3"/>
          </p:nvPr>
        </p:nvSpPr>
        <p:spPr>
          <a:xfrm>
            <a:off x="4941003" y="1700808"/>
            <a:ext cx="3842333" cy="528321"/>
          </a:xfr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p:spPr>
        <p:txBody>
          <a:bodyPr/>
          <a:lstStyle/>
          <a:p>
            <a:pPr algn="ctr"/>
            <a:r>
              <a:rPr lang="es-CL" dirty="0" smtClean="0"/>
              <a:t>Ejecución 2018</a:t>
            </a:r>
            <a:endParaRPr lang="es-CL" dirty="0"/>
          </a:p>
        </p:txBody>
      </p:sp>
      <p:sp>
        <p:nvSpPr>
          <p:cNvPr id="6" name="Marcador de contenido 5"/>
          <p:cNvSpPr>
            <a:spLocks noGrp="1"/>
          </p:cNvSpPr>
          <p:nvPr>
            <p:ph sz="quarter" idx="4"/>
          </p:nvPr>
        </p:nvSpPr>
        <p:spPr>
          <a:xfrm>
            <a:off x="4961818" y="2564904"/>
            <a:ext cx="3821518" cy="3816424"/>
          </a:xfr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p:spPr>
        <p:txBody>
          <a:bodyPr>
            <a:normAutofit/>
          </a:bodyPr>
          <a:lstStyle/>
          <a:p>
            <a:endParaRPr lang="es-CL" b="1" dirty="0" smtClean="0"/>
          </a:p>
          <a:p>
            <a:r>
              <a:rPr lang="es-CL" b="1" dirty="0" smtClean="0"/>
              <a:t>9 </a:t>
            </a:r>
            <a:r>
              <a:rPr lang="es-CL" b="1" dirty="0"/>
              <a:t>Docentes Diferenciales</a:t>
            </a:r>
          </a:p>
          <a:p>
            <a:r>
              <a:rPr lang="es-CL" b="1" dirty="0"/>
              <a:t>2 Fonoaudiólogas</a:t>
            </a:r>
          </a:p>
          <a:p>
            <a:r>
              <a:rPr lang="es-CL" b="1" dirty="0"/>
              <a:t>2 Psicólogas</a:t>
            </a:r>
          </a:p>
          <a:p>
            <a:r>
              <a:rPr lang="es-CL" b="1" dirty="0"/>
              <a:t>1 Coordinadora del </a:t>
            </a:r>
            <a:r>
              <a:rPr lang="es-CL" b="1" dirty="0" smtClean="0"/>
              <a:t>Programa</a:t>
            </a:r>
            <a:endParaRPr lang="es-CL" b="1" dirty="0"/>
          </a:p>
          <a:p>
            <a:r>
              <a:rPr lang="es-CL" b="1" dirty="0"/>
              <a:t>1 Kinesiólogo</a:t>
            </a:r>
          </a:p>
          <a:p>
            <a:endParaRPr lang="es-CL" dirty="0"/>
          </a:p>
        </p:txBody>
      </p:sp>
    </p:spTree>
    <p:extLst>
      <p:ext uri="{BB962C8B-B14F-4D97-AF65-F5344CB8AC3E}">
        <p14:creationId xmlns:p14="http://schemas.microsoft.com/office/powerpoint/2010/main" val="5013503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4121" y="260648"/>
            <a:ext cx="7765321" cy="1326321"/>
          </a:xfr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p:spPr>
        <p:txBody>
          <a:bodyPr/>
          <a:lstStyle/>
          <a:p>
            <a:r>
              <a:rPr lang="es-CL" dirty="0" smtClean="0"/>
              <a:t>Grado de avance de acciones.</a:t>
            </a:r>
            <a:endParaRPr lang="es-CL" dirty="0"/>
          </a:p>
        </p:txBody>
      </p:sp>
      <p:sp>
        <p:nvSpPr>
          <p:cNvPr id="3" name="2 Marcador de contenido"/>
          <p:cNvSpPr>
            <a:spLocks noGrp="1"/>
          </p:cNvSpPr>
          <p:nvPr>
            <p:ph idx="1"/>
          </p:nvPr>
        </p:nvSpPr>
        <p:spPr>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p:spPr>
        <p:txBody>
          <a:bodyPr>
            <a:normAutofit fontScale="85000" lnSpcReduction="20000"/>
          </a:bodyPr>
          <a:lstStyle/>
          <a:p>
            <a:pPr algn="ctr">
              <a:buNone/>
            </a:pPr>
            <a:r>
              <a:rPr lang="es-CL" b="1" dirty="0" smtClean="0"/>
              <a:t>LOGRADO:</a:t>
            </a:r>
          </a:p>
          <a:p>
            <a:pPr marL="0" indent="0">
              <a:buNone/>
            </a:pPr>
            <a:endParaRPr lang="es-CL" b="1" dirty="0" smtClean="0"/>
          </a:p>
          <a:p>
            <a:r>
              <a:rPr lang="es-CL" b="1" dirty="0" smtClean="0"/>
              <a:t>Los logros de aprendizaje establecidos para cada estudiante con NEE, responden a las metas establecidas para ellos y a los resultados de la evaluación anual o reevaluación. </a:t>
            </a:r>
          </a:p>
          <a:p>
            <a:r>
              <a:rPr lang="es-CL" b="1" dirty="0" smtClean="0"/>
              <a:t>Participan de actividades planificadas para el curso en el marco del curriculum que les corresponde.</a:t>
            </a:r>
          </a:p>
          <a:p>
            <a:r>
              <a:rPr lang="es-CL" b="1" dirty="0" smtClean="0"/>
              <a:t>Realización de Plan de Apoyo Individual de cada estudiante que presenta NEE.</a:t>
            </a:r>
          </a:p>
          <a:p>
            <a:r>
              <a:rPr lang="es-CL" b="1" dirty="0" smtClean="0"/>
              <a:t>Capacitación a la Comunidad en estrategias de atención a la Diversidad.</a:t>
            </a:r>
          </a:p>
        </p:txBody>
      </p:sp>
    </p:spTree>
    <p:extLst>
      <p:ext uri="{BB962C8B-B14F-4D97-AF65-F5344CB8AC3E}">
        <p14:creationId xmlns:p14="http://schemas.microsoft.com/office/powerpoint/2010/main" val="282430489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11560" y="188640"/>
            <a:ext cx="7765321" cy="1326321"/>
          </a:xfrm>
          <a:gradFill>
            <a:gsLst>
              <a:gs pos="0">
                <a:srgbClr val="002060"/>
              </a:gs>
              <a:gs pos="74000">
                <a:srgbClr val="002060"/>
              </a:gs>
              <a:gs pos="83000">
                <a:srgbClr val="002060"/>
              </a:gs>
              <a:gs pos="100000">
                <a:srgbClr val="0070C0"/>
              </a:gs>
            </a:gsLst>
            <a:lin ang="5400000" scaled="1"/>
          </a:gradFill>
        </p:spPr>
        <p:txBody>
          <a:bodyPr/>
          <a:lstStyle/>
          <a:p>
            <a:r>
              <a:rPr lang="es-CL" dirty="0" smtClean="0"/>
              <a:t>Este es nuestro Equipo 2018</a:t>
            </a:r>
            <a:endParaRPr lang="es-CL" dirty="0"/>
          </a:p>
        </p:txBody>
      </p:sp>
      <p:pic>
        <p:nvPicPr>
          <p:cNvPr id="4" name="Picture 2" descr="C:\Users\Equipo\Downloads\29432758_10215850217432518_1745569022281252864_n.jpg"/>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4780" t="22443" r="4618" b="13258"/>
          <a:stretch/>
        </p:blipFill>
        <p:spPr bwMode="auto">
          <a:xfrm>
            <a:off x="827584" y="1935921"/>
            <a:ext cx="7776864" cy="41392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44505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00924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515714" y="2678332"/>
            <a:ext cx="8219804" cy="2317617"/>
          </a:xfrm>
        </p:spPr>
        <p:txBody>
          <a:bodyPr>
            <a:normAutofit/>
          </a:bodyPr>
          <a:lstStyle/>
          <a:p>
            <a:endParaRPr lang="es-CL" dirty="0" smtClean="0"/>
          </a:p>
          <a:p>
            <a:endParaRPr lang="es-CL" dirty="0"/>
          </a:p>
          <a:p>
            <a:endParaRPr lang="es-CL" dirty="0" smtClean="0"/>
          </a:p>
          <a:p>
            <a:endParaRPr lang="es-CL" dirty="0"/>
          </a:p>
          <a:p>
            <a:endParaRPr lang="es-CL" dirty="0" smtClean="0"/>
          </a:p>
          <a:p>
            <a:endParaRPr lang="es-CL" dirty="0" smtClean="0"/>
          </a:p>
          <a:p>
            <a:endParaRPr lang="es-CL" dirty="0"/>
          </a:p>
          <a:p>
            <a:endParaRPr lang="es-CL" dirty="0" smtClean="0"/>
          </a:p>
        </p:txBody>
      </p:sp>
      <p:sp>
        <p:nvSpPr>
          <p:cNvPr id="4" name="1 Rectángulo"/>
          <p:cNvSpPr/>
          <p:nvPr/>
        </p:nvSpPr>
        <p:spPr>
          <a:xfrm>
            <a:off x="819817" y="1898148"/>
            <a:ext cx="7907934" cy="1938992"/>
          </a:xfrm>
          <a:prstGeom prst="rect">
            <a:avLst/>
          </a:prstGeom>
          <a:ln w="117475">
            <a:solidFill>
              <a:schemeClr val="tx2">
                <a:lumMod val="20000"/>
                <a:lumOff val="80000"/>
              </a:schemeClr>
            </a:solidFill>
          </a:ln>
          <a:effectLst/>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algn="ctr" defTabSz="457200">
              <a:spcBef>
                <a:spcPct val="0"/>
              </a:spcBef>
            </a:pPr>
            <a:r>
              <a:rPr lang="es-ES" sz="48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CONVIVENCIA ESCOLAR</a:t>
            </a:r>
            <a:endParaRPr lang="es-ES" sz="48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5" name="1 Rectángulo"/>
          <p:cNvSpPr/>
          <p:nvPr/>
        </p:nvSpPr>
        <p:spPr>
          <a:xfrm>
            <a:off x="993839" y="4879571"/>
            <a:ext cx="7676336" cy="1235646"/>
          </a:xfrm>
          <a:prstGeom prst="rect">
            <a:avLst/>
          </a:prstGeom>
          <a:ln w="117475">
            <a:solidFill>
              <a:schemeClr val="tx2">
                <a:lumMod val="20000"/>
                <a:lumOff val="80000"/>
              </a:schemeClr>
            </a:solidFill>
          </a:ln>
          <a:effectLst/>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algn="ctr"/>
            <a:r>
              <a:rPr lang="es-CL" sz="2400" dirty="0"/>
              <a:t>COORDINADORA: SRA. PAMELA MUÑOZ URIBE</a:t>
            </a:r>
          </a:p>
        </p:txBody>
      </p:sp>
    </p:spTree>
    <p:extLst>
      <p:ext uri="{BB962C8B-B14F-4D97-AF65-F5344CB8AC3E}">
        <p14:creationId xmlns:p14="http://schemas.microsoft.com/office/powerpoint/2010/main" val="21510520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72736" y="241067"/>
            <a:ext cx="8597437" cy="4746569"/>
          </a:xfrm>
        </p:spPr>
        <p:txBody>
          <a:bodyPr>
            <a:noAutofit/>
          </a:bodyPr>
          <a:lstStyle/>
          <a:p>
            <a:r>
              <a:rPr lang="es-CL" sz="2000" cap="none" dirty="0" smtClean="0">
                <a:latin typeface="+mn-lt"/>
              </a:rPr>
              <a:t/>
            </a:r>
            <a:br>
              <a:rPr lang="es-CL" sz="2000" cap="none" dirty="0" smtClean="0">
                <a:latin typeface="+mn-lt"/>
              </a:rPr>
            </a:br>
            <a:r>
              <a:rPr lang="es-CL" sz="2000" cap="none" dirty="0">
                <a:latin typeface="+mn-lt"/>
              </a:rPr>
              <a:t/>
            </a:r>
            <a:br>
              <a:rPr lang="es-CL" sz="2000" cap="none" dirty="0">
                <a:latin typeface="+mn-lt"/>
              </a:rPr>
            </a:br>
            <a:r>
              <a:rPr lang="es-CL" sz="2000" cap="none" dirty="0" smtClean="0">
                <a:latin typeface="+mn-lt"/>
              </a:rPr>
              <a:t/>
            </a:r>
            <a:br>
              <a:rPr lang="es-CL" sz="2000" cap="none" dirty="0" smtClean="0">
                <a:latin typeface="+mn-lt"/>
              </a:rPr>
            </a:br>
            <a:r>
              <a:rPr lang="es-CL" sz="2000" cap="none" dirty="0" smtClean="0">
                <a:latin typeface="+mn-lt"/>
              </a:rPr>
              <a:t/>
            </a:r>
            <a:br>
              <a:rPr lang="es-CL" sz="2000" cap="none" dirty="0" smtClean="0">
                <a:latin typeface="+mn-lt"/>
              </a:rPr>
            </a:br>
            <a:r>
              <a:rPr lang="es-CL" sz="2000" cap="none" dirty="0">
                <a:latin typeface="+mn-lt"/>
              </a:rPr>
              <a:t/>
            </a:r>
            <a:br>
              <a:rPr lang="es-CL" sz="2000" cap="none" dirty="0">
                <a:latin typeface="+mn-lt"/>
              </a:rPr>
            </a:br>
            <a:r>
              <a:rPr lang="es-CL" sz="2000" cap="none" dirty="0" smtClean="0">
                <a:latin typeface="+mn-lt"/>
              </a:rPr>
              <a:t>De acuerdo a la ley 20.536, sobre violencia escolar</a:t>
            </a:r>
            <a:br>
              <a:rPr lang="es-CL" sz="2000" cap="none" dirty="0" smtClean="0">
                <a:latin typeface="+mn-lt"/>
              </a:rPr>
            </a:br>
            <a:r>
              <a:rPr lang="es-CL" sz="2000" cap="none" dirty="0" smtClean="0">
                <a:latin typeface="+mn-lt"/>
              </a:rPr>
              <a:t>convivencia escolar.</a:t>
            </a:r>
            <a:br>
              <a:rPr lang="es-CL" sz="2000" cap="none" dirty="0" smtClean="0">
                <a:latin typeface="+mn-lt"/>
              </a:rPr>
            </a:br>
            <a:r>
              <a:rPr lang="es-CL" sz="2000" cap="none" dirty="0" smtClean="0">
                <a:latin typeface="+mn-lt"/>
              </a:rPr>
              <a:t/>
            </a:r>
            <a:br>
              <a:rPr lang="es-CL" sz="2000" cap="none" dirty="0" smtClean="0">
                <a:latin typeface="+mn-lt"/>
              </a:rPr>
            </a:br>
            <a:r>
              <a:rPr lang="es-CL" sz="2000" cap="none" dirty="0" smtClean="0">
                <a:latin typeface="+mn-lt"/>
              </a:rPr>
              <a:t/>
            </a:r>
            <a:br>
              <a:rPr lang="es-CL" sz="2000" cap="none" dirty="0" smtClean="0">
                <a:latin typeface="+mn-lt"/>
              </a:rPr>
            </a:br>
            <a:r>
              <a:rPr lang="es-CL" sz="2000" cap="none" dirty="0" smtClean="0">
                <a:latin typeface="+mn-lt"/>
              </a:rPr>
              <a:t/>
            </a:r>
            <a:br>
              <a:rPr lang="es-CL" sz="2000" cap="none" dirty="0" smtClean="0">
                <a:latin typeface="+mn-lt"/>
              </a:rPr>
            </a:br>
            <a:r>
              <a:rPr lang="es-CL" sz="2000" cap="none" dirty="0" smtClean="0">
                <a:latin typeface="+mn-lt"/>
              </a:rPr>
              <a:t>artículo 16 A. Se entenderá por </a:t>
            </a:r>
            <a:r>
              <a:rPr lang="es-CL" sz="2000" b="1" cap="none" dirty="0" smtClean="0">
                <a:latin typeface="+mn-lt"/>
              </a:rPr>
              <a:t>buena convivencia escolar </a:t>
            </a:r>
            <a:r>
              <a:rPr lang="es-CL" sz="2000" cap="none" dirty="0" smtClean="0">
                <a:latin typeface="+mn-lt"/>
              </a:rPr>
              <a:t>la coexistencia armónica de los miembros de la comunidad educativa, que supone una interrelación positiva entre ellos y permite el adecuado cumplimiento de los objetivos educativos en un </a:t>
            </a:r>
            <a:r>
              <a:rPr lang="es-CL" sz="2000" b="1" cap="none" dirty="0" smtClean="0">
                <a:latin typeface="+mn-lt"/>
              </a:rPr>
              <a:t>clima que propicia el desarrollo integral de los estudiantes.</a:t>
            </a:r>
            <a:r>
              <a:rPr lang="es-CL" sz="2000" b="1" dirty="0" smtClean="0">
                <a:latin typeface="+mn-lt"/>
              </a:rPr>
              <a:t/>
            </a:r>
            <a:br>
              <a:rPr lang="es-CL" sz="2000" b="1" dirty="0" smtClean="0">
                <a:latin typeface="+mn-lt"/>
              </a:rPr>
            </a:br>
            <a:r>
              <a:rPr lang="es-CL" sz="2000" dirty="0">
                <a:latin typeface="+mn-lt"/>
              </a:rPr>
              <a:t/>
            </a:r>
            <a:br>
              <a:rPr lang="es-CL" sz="2000" dirty="0">
                <a:latin typeface="+mn-lt"/>
              </a:rPr>
            </a:br>
            <a:r>
              <a:rPr lang="es-CL" sz="2000" dirty="0">
                <a:latin typeface="+mn-lt"/>
              </a:rPr>
              <a:t/>
            </a:r>
            <a:br>
              <a:rPr lang="es-CL" sz="2000" dirty="0">
                <a:latin typeface="+mn-lt"/>
              </a:rPr>
            </a:br>
            <a:endParaRPr lang="es-CL" sz="2000" dirty="0">
              <a:latin typeface="+mn-lt"/>
            </a:endParaRPr>
          </a:p>
        </p:txBody>
      </p:sp>
    </p:spTree>
    <p:extLst>
      <p:ext uri="{BB962C8B-B14F-4D97-AF65-F5344CB8AC3E}">
        <p14:creationId xmlns:p14="http://schemas.microsoft.com/office/powerpoint/2010/main" val="15149997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nvPr>
        </p:nvGraphicFramePr>
        <p:xfrm>
          <a:off x="539552" y="44624"/>
          <a:ext cx="8424936" cy="6675555"/>
        </p:xfrm>
        <a:graphic>
          <a:graphicData uri="http://schemas.openxmlformats.org/drawingml/2006/table">
            <a:tbl>
              <a:tblPr>
                <a:tableStyleId>{5C22544A-7EE6-4342-B048-85BDC9FD1C3A}</a:tableStyleId>
              </a:tblPr>
              <a:tblGrid>
                <a:gridCol w="1426390">
                  <a:extLst>
                    <a:ext uri="{9D8B030D-6E8A-4147-A177-3AD203B41FA5}">
                      <a16:colId xmlns:a16="http://schemas.microsoft.com/office/drawing/2014/main" val="1134898223"/>
                    </a:ext>
                  </a:extLst>
                </a:gridCol>
                <a:gridCol w="2709114">
                  <a:extLst>
                    <a:ext uri="{9D8B030D-6E8A-4147-A177-3AD203B41FA5}">
                      <a16:colId xmlns:a16="http://schemas.microsoft.com/office/drawing/2014/main" val="501707016"/>
                    </a:ext>
                  </a:extLst>
                </a:gridCol>
                <a:gridCol w="2739901">
                  <a:extLst>
                    <a:ext uri="{9D8B030D-6E8A-4147-A177-3AD203B41FA5}">
                      <a16:colId xmlns:a16="http://schemas.microsoft.com/office/drawing/2014/main" val="2807209774"/>
                    </a:ext>
                  </a:extLst>
                </a:gridCol>
                <a:gridCol w="1549531">
                  <a:extLst>
                    <a:ext uri="{9D8B030D-6E8A-4147-A177-3AD203B41FA5}">
                      <a16:colId xmlns:a16="http://schemas.microsoft.com/office/drawing/2014/main" val="4284784955"/>
                    </a:ext>
                  </a:extLst>
                </a:gridCol>
              </a:tblGrid>
              <a:tr h="539444">
                <a:tc>
                  <a:txBody>
                    <a:bodyPr/>
                    <a:lstStyle/>
                    <a:p>
                      <a:pPr algn="l" fontAlgn="b"/>
                      <a:endParaRPr lang="es-CL" sz="900" b="1" i="1" u="none" strike="noStrike">
                        <a:solidFill>
                          <a:schemeClr val="tx1"/>
                        </a:solidFill>
                        <a:effectLst/>
                        <a:latin typeface="Arial" panose="020B0604020202020204" pitchFamily="34" charset="0"/>
                      </a:endParaRPr>
                    </a:p>
                  </a:txBody>
                  <a:tcPr marL="7994" marR="7994" marT="7994" marB="0" anchor="b">
                    <a:solidFill>
                      <a:srgbClr val="0070C0"/>
                    </a:solidFill>
                  </a:tcPr>
                </a:tc>
                <a:tc gridSpan="2">
                  <a:txBody>
                    <a:bodyPr/>
                    <a:lstStyle/>
                    <a:p>
                      <a:pPr algn="ctr" fontAlgn="b"/>
                      <a:r>
                        <a:rPr lang="es-CL" sz="2000" b="1" u="none" strike="noStrike" dirty="0">
                          <a:solidFill>
                            <a:schemeClr val="tx1"/>
                          </a:solidFill>
                          <a:effectLst/>
                        </a:rPr>
                        <a:t>RENDICIÓN DE CUENTAS</a:t>
                      </a:r>
                      <a:endParaRPr lang="es-CL" sz="2000" b="1" i="0" u="none" strike="noStrike" dirty="0">
                        <a:solidFill>
                          <a:schemeClr val="tx1"/>
                        </a:solidFill>
                        <a:effectLst/>
                        <a:latin typeface="Arial" panose="020B0604020202020204" pitchFamily="34" charset="0"/>
                      </a:endParaRPr>
                    </a:p>
                  </a:txBody>
                  <a:tcPr marL="7994" marR="7994" marT="7994" marB="0" anchor="b">
                    <a:solidFill>
                      <a:srgbClr val="0070C0"/>
                    </a:solidFill>
                  </a:tcPr>
                </a:tc>
                <a:tc hMerge="1">
                  <a:txBody>
                    <a:bodyPr/>
                    <a:lstStyle/>
                    <a:p>
                      <a:endParaRPr lang="es-CL"/>
                    </a:p>
                  </a:txBody>
                  <a:tcPr/>
                </a:tc>
                <a:tc>
                  <a:txBody>
                    <a:bodyPr/>
                    <a:lstStyle/>
                    <a:p>
                      <a:pPr algn="l" fontAlgn="b"/>
                      <a:endParaRPr lang="es-CL" sz="900" b="1" i="0" u="none" strike="noStrike">
                        <a:solidFill>
                          <a:schemeClr val="tx1"/>
                        </a:solidFill>
                        <a:effectLst/>
                        <a:latin typeface="Arial" panose="020B0604020202020204" pitchFamily="34" charset="0"/>
                      </a:endParaRPr>
                    </a:p>
                  </a:txBody>
                  <a:tcPr marL="7994" marR="7994" marT="7994" marB="0" anchor="b">
                    <a:solidFill>
                      <a:srgbClr val="0070C0"/>
                    </a:solidFill>
                  </a:tcPr>
                </a:tc>
                <a:extLst>
                  <a:ext uri="{0D108BD9-81ED-4DB2-BD59-A6C34878D82A}">
                    <a16:rowId xmlns:a16="http://schemas.microsoft.com/office/drawing/2014/main" val="710476578"/>
                  </a:ext>
                </a:extLst>
              </a:tr>
              <a:tr h="539444">
                <a:tc>
                  <a:txBody>
                    <a:bodyPr/>
                    <a:lstStyle/>
                    <a:p>
                      <a:pPr algn="l" fontAlgn="b"/>
                      <a:endParaRPr lang="es-CL" sz="900" b="1" i="1" u="none" strike="noStrike">
                        <a:solidFill>
                          <a:schemeClr val="tx1"/>
                        </a:solidFill>
                        <a:effectLst/>
                        <a:latin typeface="Arial" panose="020B0604020202020204" pitchFamily="34" charset="0"/>
                      </a:endParaRPr>
                    </a:p>
                  </a:txBody>
                  <a:tcPr marL="7994" marR="7994" marT="7994" marB="0" anchor="b">
                    <a:solidFill>
                      <a:srgbClr val="0070C0"/>
                    </a:solidFill>
                  </a:tcPr>
                </a:tc>
                <a:tc gridSpan="2">
                  <a:txBody>
                    <a:bodyPr/>
                    <a:lstStyle/>
                    <a:p>
                      <a:pPr algn="ctr" fontAlgn="b"/>
                      <a:r>
                        <a:rPr lang="es-CL" sz="2800" b="1" u="none" strike="noStrike" dirty="0">
                          <a:solidFill>
                            <a:schemeClr val="tx1"/>
                          </a:solidFill>
                          <a:effectLst/>
                        </a:rPr>
                        <a:t>AÑO 2017</a:t>
                      </a:r>
                      <a:endParaRPr lang="es-CL" sz="2800" b="1" i="0" u="none" strike="noStrike" dirty="0">
                        <a:solidFill>
                          <a:schemeClr val="tx1"/>
                        </a:solidFill>
                        <a:effectLst/>
                        <a:latin typeface="Arial" panose="020B0604020202020204" pitchFamily="34" charset="0"/>
                      </a:endParaRPr>
                    </a:p>
                  </a:txBody>
                  <a:tcPr marL="7994" marR="7994" marT="7994" marB="0" anchor="b">
                    <a:solidFill>
                      <a:srgbClr val="0070C0"/>
                    </a:solidFill>
                  </a:tcPr>
                </a:tc>
                <a:tc hMerge="1">
                  <a:txBody>
                    <a:bodyPr/>
                    <a:lstStyle/>
                    <a:p>
                      <a:endParaRPr lang="es-CL"/>
                    </a:p>
                  </a:txBody>
                  <a:tcPr/>
                </a:tc>
                <a:tc>
                  <a:txBody>
                    <a:bodyPr/>
                    <a:lstStyle/>
                    <a:p>
                      <a:pPr algn="l" fontAlgn="b"/>
                      <a:endParaRPr lang="es-CL" sz="900" b="1" i="0" u="none" strike="noStrike">
                        <a:solidFill>
                          <a:schemeClr val="tx1"/>
                        </a:solidFill>
                        <a:effectLst/>
                        <a:latin typeface="Arial" panose="020B0604020202020204" pitchFamily="34" charset="0"/>
                      </a:endParaRPr>
                    </a:p>
                  </a:txBody>
                  <a:tcPr marL="7994" marR="7994" marT="7994" marB="0" anchor="b">
                    <a:solidFill>
                      <a:srgbClr val="0070C0"/>
                    </a:solidFill>
                  </a:tcPr>
                </a:tc>
                <a:extLst>
                  <a:ext uri="{0D108BD9-81ED-4DB2-BD59-A6C34878D82A}">
                    <a16:rowId xmlns:a16="http://schemas.microsoft.com/office/drawing/2014/main" val="2082998222"/>
                  </a:ext>
                </a:extLst>
              </a:tr>
              <a:tr h="536463">
                <a:tc gridSpan="3">
                  <a:txBody>
                    <a:bodyPr/>
                    <a:lstStyle/>
                    <a:p>
                      <a:pPr algn="ctr" fontAlgn="b"/>
                      <a:endParaRPr lang="es-CL" sz="1400" b="1" i="0" u="none" strike="noStrike" dirty="0">
                        <a:solidFill>
                          <a:schemeClr val="tx1"/>
                        </a:solidFill>
                        <a:effectLst/>
                        <a:latin typeface="Arial" panose="020B0604020202020204" pitchFamily="34" charset="0"/>
                      </a:endParaRPr>
                    </a:p>
                  </a:txBody>
                  <a:tcPr marL="7994" marR="7994" marT="7994" marB="0" anchor="b">
                    <a:solidFill>
                      <a:srgbClr val="0070C0"/>
                    </a:solidFill>
                  </a:tcPr>
                </a:tc>
                <a:tc hMerge="1">
                  <a:txBody>
                    <a:bodyPr/>
                    <a:lstStyle/>
                    <a:p>
                      <a:pPr algn="ctr" fontAlgn="b"/>
                      <a:endParaRPr lang="es-CL" sz="900" b="0" i="0" u="none" strike="noStrike" dirty="0">
                        <a:effectLst/>
                        <a:latin typeface="Arial" panose="020B0604020202020204" pitchFamily="34" charset="0"/>
                      </a:endParaRPr>
                    </a:p>
                  </a:txBody>
                  <a:tcPr marL="7994" marR="7994" marT="7994" marB="0" anchor="b"/>
                </a:tc>
                <a:tc hMerge="1">
                  <a:txBody>
                    <a:bodyPr/>
                    <a:lstStyle/>
                    <a:p>
                      <a:pPr algn="ctr" fontAlgn="b"/>
                      <a:endParaRPr lang="es-CL" sz="900" b="0" i="0" u="none" strike="noStrike">
                        <a:effectLst/>
                        <a:latin typeface="Arial" panose="020B0604020202020204" pitchFamily="34" charset="0"/>
                      </a:endParaRPr>
                    </a:p>
                  </a:txBody>
                  <a:tcPr marL="7994" marR="7994" marT="7994" marB="0" anchor="b"/>
                </a:tc>
                <a:tc>
                  <a:txBody>
                    <a:bodyPr/>
                    <a:lstStyle/>
                    <a:p>
                      <a:pPr algn="ctr" fontAlgn="b"/>
                      <a:r>
                        <a:rPr lang="es-CL" sz="1400" b="1" u="none" strike="noStrike" dirty="0">
                          <a:solidFill>
                            <a:schemeClr val="tx1"/>
                          </a:solidFill>
                          <a:effectLst/>
                        </a:rPr>
                        <a:t>A</a:t>
                      </a:r>
                      <a:endParaRPr lang="es-CL" sz="1400" b="1" i="0" u="none" strike="noStrike" dirty="0">
                        <a:solidFill>
                          <a:schemeClr val="tx1"/>
                        </a:solidFill>
                        <a:effectLst/>
                        <a:latin typeface="Arial" panose="020B0604020202020204" pitchFamily="34" charset="0"/>
                      </a:endParaRPr>
                    </a:p>
                  </a:txBody>
                  <a:tcPr marL="7994" marR="7994" marT="7994" marB="0" anchor="b">
                    <a:solidFill>
                      <a:srgbClr val="0070C0"/>
                    </a:solidFill>
                  </a:tcPr>
                </a:tc>
                <a:extLst>
                  <a:ext uri="{0D108BD9-81ED-4DB2-BD59-A6C34878D82A}">
                    <a16:rowId xmlns:a16="http://schemas.microsoft.com/office/drawing/2014/main" val="2364905619"/>
                  </a:ext>
                </a:extLst>
              </a:tr>
              <a:tr h="253330">
                <a:tc gridSpan="3">
                  <a:txBody>
                    <a:bodyPr/>
                    <a:lstStyle/>
                    <a:p>
                      <a:pPr algn="l" fontAlgn="b"/>
                      <a:endParaRPr lang="es-CL" sz="1400" b="1" i="0" u="none" strike="noStrike" dirty="0">
                        <a:solidFill>
                          <a:schemeClr val="tx1"/>
                        </a:solidFill>
                        <a:effectLst/>
                        <a:latin typeface="Arial" panose="020B0604020202020204" pitchFamily="34" charset="0"/>
                      </a:endParaRPr>
                    </a:p>
                  </a:txBody>
                  <a:tcPr marL="7994" marR="7994" marT="7994" marB="0" anchor="b">
                    <a:solidFill>
                      <a:srgbClr val="0070C0"/>
                    </a:solidFill>
                  </a:tcPr>
                </a:tc>
                <a:tc hMerge="1">
                  <a:txBody>
                    <a:bodyPr/>
                    <a:lstStyle/>
                    <a:p>
                      <a:pPr algn="l" fontAlgn="b"/>
                      <a:endParaRPr lang="es-CL" sz="800" b="1" i="0" u="none" strike="noStrike" dirty="0">
                        <a:effectLst/>
                        <a:latin typeface="Arial" panose="020B0604020202020204" pitchFamily="34" charset="0"/>
                      </a:endParaRPr>
                    </a:p>
                  </a:txBody>
                  <a:tcPr marL="7994" marR="7994" marT="7994" marB="0" anchor="b"/>
                </a:tc>
                <a:tc hMerge="1">
                  <a:txBody>
                    <a:bodyPr/>
                    <a:lstStyle/>
                    <a:p>
                      <a:pPr algn="l" fontAlgn="b"/>
                      <a:endParaRPr lang="es-CL" sz="800" b="1" i="0" u="none" strike="noStrike" dirty="0">
                        <a:effectLst/>
                        <a:latin typeface="Arial" panose="020B0604020202020204" pitchFamily="34" charset="0"/>
                      </a:endParaRPr>
                    </a:p>
                  </a:txBody>
                  <a:tcPr marL="7994" marR="7994" marT="7994" marB="0" anchor="b"/>
                </a:tc>
                <a:tc>
                  <a:txBody>
                    <a:bodyPr/>
                    <a:lstStyle/>
                    <a:p>
                      <a:pPr algn="ctr" fontAlgn="b"/>
                      <a:r>
                        <a:rPr lang="es-CL" sz="1400" b="1" u="none" strike="noStrike" dirty="0">
                          <a:solidFill>
                            <a:schemeClr val="tx1"/>
                          </a:solidFill>
                          <a:effectLst/>
                        </a:rPr>
                        <a:t>DICIEMBRE</a:t>
                      </a:r>
                      <a:endParaRPr lang="es-CL" sz="1400" b="1" i="0" u="none" strike="noStrike" dirty="0">
                        <a:solidFill>
                          <a:schemeClr val="tx1"/>
                        </a:solidFill>
                        <a:effectLst/>
                        <a:latin typeface="Arial" panose="020B0604020202020204" pitchFamily="34" charset="0"/>
                      </a:endParaRPr>
                    </a:p>
                  </a:txBody>
                  <a:tcPr marL="7994" marR="7994" marT="7994" marB="0" anchor="b">
                    <a:solidFill>
                      <a:srgbClr val="0070C0"/>
                    </a:solidFill>
                  </a:tcPr>
                </a:tc>
                <a:extLst>
                  <a:ext uri="{0D108BD9-81ED-4DB2-BD59-A6C34878D82A}">
                    <a16:rowId xmlns:a16="http://schemas.microsoft.com/office/drawing/2014/main" val="3602577515"/>
                  </a:ext>
                </a:extLst>
              </a:tr>
              <a:tr h="253330">
                <a:tc gridSpan="3">
                  <a:txBody>
                    <a:bodyPr/>
                    <a:lstStyle/>
                    <a:p>
                      <a:pPr algn="ctr" fontAlgn="b"/>
                      <a:r>
                        <a:rPr lang="es-CL" sz="2400" b="1" u="none" strike="noStrike" dirty="0" smtClean="0">
                          <a:solidFill>
                            <a:schemeClr val="tx1"/>
                          </a:solidFill>
                          <a:effectLst/>
                        </a:rPr>
                        <a:t>Detalle</a:t>
                      </a:r>
                      <a:r>
                        <a:rPr lang="es-CL" sz="1400" b="1" u="none" strike="noStrike" dirty="0">
                          <a:solidFill>
                            <a:schemeClr val="tx1"/>
                          </a:solidFill>
                          <a:effectLst/>
                        </a:rPr>
                        <a:t> </a:t>
                      </a:r>
                      <a:endParaRPr lang="es-CL" sz="1400" b="1" i="0" u="none" strike="noStrike" dirty="0">
                        <a:solidFill>
                          <a:schemeClr val="tx1"/>
                        </a:solidFill>
                        <a:effectLst/>
                        <a:latin typeface="Arial" panose="020B0604020202020204" pitchFamily="34" charset="0"/>
                      </a:endParaRPr>
                    </a:p>
                    <a:p>
                      <a:pPr algn="l" fontAlgn="b"/>
                      <a:r>
                        <a:rPr lang="es-CL" sz="1400" b="1" u="none" strike="noStrike" dirty="0">
                          <a:solidFill>
                            <a:schemeClr val="tx1"/>
                          </a:solidFill>
                          <a:effectLst/>
                        </a:rPr>
                        <a:t> </a:t>
                      </a:r>
                      <a:endParaRPr lang="es-CL" sz="1400" b="1" i="0" u="none" strike="noStrike" dirty="0">
                        <a:solidFill>
                          <a:schemeClr val="tx1"/>
                        </a:solidFill>
                        <a:effectLst/>
                        <a:latin typeface="Arial" panose="020B0604020202020204" pitchFamily="34" charset="0"/>
                      </a:endParaRPr>
                    </a:p>
                  </a:txBody>
                  <a:tcPr marL="7994" marR="7994" marT="7994" marB="0" anchor="b">
                    <a:solidFill>
                      <a:srgbClr val="0070C0"/>
                    </a:solidFill>
                  </a:tcPr>
                </a:tc>
                <a:tc hMerge="1">
                  <a:txBody>
                    <a:bodyPr/>
                    <a:lstStyle/>
                    <a:p>
                      <a:pPr algn="l" fontAlgn="b"/>
                      <a:endParaRPr lang="es-CL" sz="1400" b="1" i="0" u="none" strike="noStrike">
                        <a:solidFill>
                          <a:schemeClr val="tx1"/>
                        </a:solidFill>
                        <a:effectLst/>
                        <a:latin typeface="Arial" panose="020B0604020202020204" pitchFamily="34" charset="0"/>
                      </a:endParaRPr>
                    </a:p>
                  </a:txBody>
                  <a:tcPr marL="7994" marR="7994" marT="7994" marB="0" anchor="b">
                    <a:solidFill>
                      <a:schemeClr val="accent3">
                        <a:lumMod val="50000"/>
                      </a:schemeClr>
                    </a:solidFill>
                  </a:tcPr>
                </a:tc>
                <a:tc hMerge="1">
                  <a:txBody>
                    <a:bodyPr/>
                    <a:lstStyle/>
                    <a:p>
                      <a:pPr algn="l" fontAlgn="b"/>
                      <a:endParaRPr lang="es-CL" sz="800" b="1" i="0" u="none" strike="noStrike">
                        <a:effectLst/>
                        <a:latin typeface="Arial" panose="020B0604020202020204" pitchFamily="34" charset="0"/>
                      </a:endParaRPr>
                    </a:p>
                  </a:txBody>
                  <a:tcPr marL="7994" marR="7994" marT="7994" marB="0" anchor="b"/>
                </a:tc>
                <a:tc>
                  <a:txBody>
                    <a:bodyPr/>
                    <a:lstStyle/>
                    <a:p>
                      <a:pPr algn="ctr" fontAlgn="b"/>
                      <a:r>
                        <a:rPr lang="es-CL" sz="1400" b="1" u="none" strike="noStrike" dirty="0">
                          <a:solidFill>
                            <a:schemeClr val="tx1"/>
                          </a:solidFill>
                          <a:effectLst/>
                        </a:rPr>
                        <a:t>Total Anual</a:t>
                      </a:r>
                      <a:endParaRPr lang="es-CL" sz="1400" b="1" i="0" u="none" strike="noStrike" dirty="0">
                        <a:solidFill>
                          <a:schemeClr val="tx1"/>
                        </a:solidFill>
                        <a:effectLst/>
                        <a:latin typeface="Arial" panose="020B0604020202020204" pitchFamily="34" charset="0"/>
                      </a:endParaRPr>
                    </a:p>
                  </a:txBody>
                  <a:tcPr marL="7994" marR="7994" marT="7994" marB="0" anchor="b">
                    <a:solidFill>
                      <a:srgbClr val="0070C0"/>
                    </a:solidFill>
                  </a:tcPr>
                </a:tc>
                <a:extLst>
                  <a:ext uri="{0D108BD9-81ED-4DB2-BD59-A6C34878D82A}">
                    <a16:rowId xmlns:a16="http://schemas.microsoft.com/office/drawing/2014/main" val="3249252928"/>
                  </a:ext>
                </a:extLst>
              </a:tr>
              <a:tr h="253330">
                <a:tc>
                  <a:txBody>
                    <a:bodyPr/>
                    <a:lstStyle/>
                    <a:p>
                      <a:pPr algn="l" fontAlgn="b"/>
                      <a:endParaRPr lang="es-CL" sz="1400" b="1" i="0" u="none" strike="noStrike">
                        <a:solidFill>
                          <a:schemeClr val="tx1"/>
                        </a:solidFill>
                        <a:effectLst/>
                        <a:latin typeface="Arial" panose="020B0604020202020204" pitchFamily="34" charset="0"/>
                      </a:endParaRPr>
                    </a:p>
                  </a:txBody>
                  <a:tcPr marL="7994" marR="7994" marT="7994" marB="0" anchor="b">
                    <a:solidFill>
                      <a:srgbClr val="0070C0"/>
                    </a:solidFill>
                  </a:tcPr>
                </a:tc>
                <a:tc gridSpan="2">
                  <a:txBody>
                    <a:bodyPr/>
                    <a:lstStyle/>
                    <a:p>
                      <a:pPr algn="l" fontAlgn="b"/>
                      <a:endParaRPr lang="es-CL" sz="1400" b="1" i="0" u="none" strike="noStrike" dirty="0">
                        <a:solidFill>
                          <a:schemeClr val="tx1"/>
                        </a:solidFill>
                        <a:effectLst/>
                        <a:latin typeface="Arial" panose="020B0604020202020204" pitchFamily="34" charset="0"/>
                      </a:endParaRPr>
                    </a:p>
                  </a:txBody>
                  <a:tcPr marL="7994" marR="7994" marT="7994" marB="0" anchor="b">
                    <a:solidFill>
                      <a:srgbClr val="0070C0"/>
                    </a:solidFill>
                  </a:tcPr>
                </a:tc>
                <a:tc hMerge="1">
                  <a:txBody>
                    <a:bodyPr/>
                    <a:lstStyle/>
                    <a:p>
                      <a:pPr algn="l" fontAlgn="b"/>
                      <a:endParaRPr lang="es-CL" sz="800" b="0" i="0" u="none" strike="noStrike">
                        <a:effectLst/>
                        <a:latin typeface="Arial" panose="020B0604020202020204" pitchFamily="34" charset="0"/>
                      </a:endParaRPr>
                    </a:p>
                  </a:txBody>
                  <a:tcPr marL="7994" marR="7994" marT="7994" marB="0" anchor="b"/>
                </a:tc>
                <a:tc>
                  <a:txBody>
                    <a:bodyPr/>
                    <a:lstStyle/>
                    <a:p>
                      <a:pPr algn="l" fontAlgn="b"/>
                      <a:endParaRPr lang="es-CL" sz="1400" b="1" i="0" u="none" strike="noStrike" dirty="0">
                        <a:solidFill>
                          <a:schemeClr val="tx1"/>
                        </a:solidFill>
                        <a:effectLst/>
                        <a:latin typeface="Arial" panose="020B0604020202020204" pitchFamily="34" charset="0"/>
                      </a:endParaRPr>
                    </a:p>
                  </a:txBody>
                  <a:tcPr marL="7994" marR="7994" marT="7994" marB="0" anchor="b">
                    <a:solidFill>
                      <a:srgbClr val="0070C0"/>
                    </a:solidFill>
                  </a:tcPr>
                </a:tc>
                <a:extLst>
                  <a:ext uri="{0D108BD9-81ED-4DB2-BD59-A6C34878D82A}">
                    <a16:rowId xmlns:a16="http://schemas.microsoft.com/office/drawing/2014/main" val="1297515863"/>
                  </a:ext>
                </a:extLst>
              </a:tr>
              <a:tr h="312938">
                <a:tc gridSpan="3">
                  <a:txBody>
                    <a:bodyPr/>
                    <a:lstStyle/>
                    <a:p>
                      <a:pPr algn="l" fontAlgn="b"/>
                      <a:r>
                        <a:rPr lang="es-CL" sz="1400" b="1" u="none" strike="noStrike">
                          <a:solidFill>
                            <a:schemeClr val="tx1"/>
                          </a:solidFill>
                          <a:effectLst/>
                        </a:rPr>
                        <a:t>Total Ingresos del año</a:t>
                      </a:r>
                      <a:endParaRPr lang="es-CL" sz="1400" b="1" i="0" u="none" strike="noStrike">
                        <a:solidFill>
                          <a:schemeClr val="tx1"/>
                        </a:solidFill>
                        <a:effectLst/>
                        <a:latin typeface="Arial" panose="020B0604020202020204" pitchFamily="34" charset="0"/>
                      </a:endParaRPr>
                    </a:p>
                  </a:txBody>
                  <a:tcPr marL="7994" marR="7994" marT="7994" marB="0" anchor="b">
                    <a:solidFill>
                      <a:srgbClr val="0070C0"/>
                    </a:solidFill>
                  </a:tcPr>
                </a:tc>
                <a:tc hMerge="1">
                  <a:txBody>
                    <a:bodyPr/>
                    <a:lstStyle/>
                    <a:p>
                      <a:endParaRPr lang="es-CL"/>
                    </a:p>
                  </a:txBody>
                  <a:tcPr/>
                </a:tc>
                <a:tc hMerge="1">
                  <a:txBody>
                    <a:bodyPr/>
                    <a:lstStyle/>
                    <a:p>
                      <a:pPr algn="l" fontAlgn="b"/>
                      <a:endParaRPr lang="es-CL" sz="1000" b="0" i="0" u="none" strike="noStrike">
                        <a:effectLst/>
                        <a:latin typeface="Arial" panose="020B0604020202020204" pitchFamily="34" charset="0"/>
                      </a:endParaRPr>
                    </a:p>
                  </a:txBody>
                  <a:tcPr marL="7994" marR="7994" marT="7994" marB="0" anchor="b"/>
                </a:tc>
                <a:tc>
                  <a:txBody>
                    <a:bodyPr/>
                    <a:lstStyle/>
                    <a:p>
                      <a:pPr algn="l" fontAlgn="b"/>
                      <a:endParaRPr lang="es-CL" sz="1400" b="1" i="0" u="none" strike="noStrike" dirty="0">
                        <a:solidFill>
                          <a:schemeClr val="tx1"/>
                        </a:solidFill>
                        <a:effectLst/>
                        <a:latin typeface="Arial" panose="020B0604020202020204" pitchFamily="34" charset="0"/>
                      </a:endParaRPr>
                    </a:p>
                  </a:txBody>
                  <a:tcPr marL="7994" marR="7994" marT="7994" marB="0" anchor="b">
                    <a:solidFill>
                      <a:srgbClr val="0070C0"/>
                    </a:solidFill>
                  </a:tcPr>
                </a:tc>
                <a:extLst>
                  <a:ext uri="{0D108BD9-81ED-4DB2-BD59-A6C34878D82A}">
                    <a16:rowId xmlns:a16="http://schemas.microsoft.com/office/drawing/2014/main" val="1716313492"/>
                  </a:ext>
                </a:extLst>
              </a:tr>
              <a:tr h="357642">
                <a:tc gridSpan="3">
                  <a:txBody>
                    <a:bodyPr/>
                    <a:lstStyle/>
                    <a:p>
                      <a:pPr algn="l" fontAlgn="b"/>
                      <a:r>
                        <a:rPr lang="es-CL" sz="1400" b="1" u="none" strike="noStrike" dirty="0">
                          <a:solidFill>
                            <a:schemeClr val="tx1"/>
                          </a:solidFill>
                          <a:effectLst/>
                        </a:rPr>
                        <a:t>Ingresos por Subvención General</a:t>
                      </a:r>
                      <a:endParaRPr lang="es-CL" sz="1400" b="1" i="0" u="none" strike="noStrike" dirty="0">
                        <a:solidFill>
                          <a:schemeClr val="tx1"/>
                        </a:solidFill>
                        <a:effectLst/>
                        <a:latin typeface="Arial" panose="020B0604020202020204" pitchFamily="34" charset="0"/>
                      </a:endParaRPr>
                    </a:p>
                  </a:txBody>
                  <a:tcPr marL="7994" marR="7994" marT="7994" marB="0" anchor="b">
                    <a:solidFill>
                      <a:srgbClr val="0070C0"/>
                    </a:solidFill>
                  </a:tcPr>
                </a:tc>
                <a:tc hMerge="1">
                  <a:txBody>
                    <a:bodyPr/>
                    <a:lstStyle/>
                    <a:p>
                      <a:endParaRPr lang="es-CL"/>
                    </a:p>
                  </a:txBody>
                  <a:tcPr/>
                </a:tc>
                <a:tc hMerge="1">
                  <a:txBody>
                    <a:bodyPr/>
                    <a:lstStyle/>
                    <a:p>
                      <a:pPr algn="l" fontAlgn="b"/>
                      <a:endParaRPr lang="es-CL" sz="1200" b="0" i="0" u="none" strike="noStrike">
                        <a:effectLst/>
                        <a:latin typeface="Arial" panose="020B0604020202020204" pitchFamily="34" charset="0"/>
                      </a:endParaRPr>
                    </a:p>
                  </a:txBody>
                  <a:tcPr marL="7994" marR="7994" marT="7994" marB="0" anchor="b"/>
                </a:tc>
                <a:tc>
                  <a:txBody>
                    <a:bodyPr/>
                    <a:lstStyle/>
                    <a:p>
                      <a:pPr algn="r" fontAlgn="b"/>
                      <a:r>
                        <a:rPr lang="es-CL" sz="1400" b="1" u="none" strike="noStrike">
                          <a:solidFill>
                            <a:schemeClr val="tx1"/>
                          </a:solidFill>
                          <a:effectLst/>
                        </a:rPr>
                        <a:t>2.077.719.784</a:t>
                      </a:r>
                      <a:endParaRPr lang="es-CL" sz="1400" b="1" i="0" u="none" strike="noStrike">
                        <a:solidFill>
                          <a:schemeClr val="tx1"/>
                        </a:solidFill>
                        <a:effectLst/>
                        <a:latin typeface="Arial" panose="020B0604020202020204" pitchFamily="34" charset="0"/>
                      </a:endParaRPr>
                    </a:p>
                  </a:txBody>
                  <a:tcPr marL="7994" marR="7994" marT="7994" marB="0" anchor="b">
                    <a:solidFill>
                      <a:srgbClr val="0070C0"/>
                    </a:solidFill>
                  </a:tcPr>
                </a:tc>
                <a:extLst>
                  <a:ext uri="{0D108BD9-81ED-4DB2-BD59-A6C34878D82A}">
                    <a16:rowId xmlns:a16="http://schemas.microsoft.com/office/drawing/2014/main" val="3839519539"/>
                  </a:ext>
                </a:extLst>
              </a:tr>
              <a:tr h="357642">
                <a:tc gridSpan="3">
                  <a:txBody>
                    <a:bodyPr/>
                    <a:lstStyle/>
                    <a:p>
                      <a:pPr algn="l" fontAlgn="b"/>
                      <a:r>
                        <a:rPr lang="es-CL" sz="1400" b="1" u="none" strike="noStrike" dirty="0">
                          <a:solidFill>
                            <a:schemeClr val="tx1"/>
                          </a:solidFill>
                          <a:effectLst/>
                        </a:rPr>
                        <a:t>Ingresos por Subvención Mantenimiento</a:t>
                      </a:r>
                      <a:endParaRPr lang="es-CL" sz="1400" b="1" i="0" u="none" strike="noStrike" dirty="0">
                        <a:solidFill>
                          <a:schemeClr val="tx1"/>
                        </a:solidFill>
                        <a:effectLst/>
                        <a:latin typeface="Arial" panose="020B0604020202020204" pitchFamily="34" charset="0"/>
                      </a:endParaRPr>
                    </a:p>
                  </a:txBody>
                  <a:tcPr marL="7994" marR="7994" marT="7994" marB="0" anchor="b">
                    <a:solidFill>
                      <a:srgbClr val="0070C0"/>
                    </a:solidFill>
                  </a:tcPr>
                </a:tc>
                <a:tc hMerge="1">
                  <a:txBody>
                    <a:bodyPr/>
                    <a:lstStyle/>
                    <a:p>
                      <a:endParaRPr lang="es-CL"/>
                    </a:p>
                  </a:txBody>
                  <a:tcPr/>
                </a:tc>
                <a:tc hMerge="1">
                  <a:txBody>
                    <a:bodyPr/>
                    <a:lstStyle/>
                    <a:p>
                      <a:pPr algn="l" fontAlgn="b"/>
                      <a:endParaRPr lang="es-CL" sz="1200" b="0" i="0" u="none" strike="noStrike">
                        <a:effectLst/>
                        <a:latin typeface="Arial" panose="020B0604020202020204" pitchFamily="34" charset="0"/>
                      </a:endParaRPr>
                    </a:p>
                  </a:txBody>
                  <a:tcPr marL="7994" marR="7994" marT="7994" marB="0" anchor="b"/>
                </a:tc>
                <a:tc>
                  <a:txBody>
                    <a:bodyPr/>
                    <a:lstStyle/>
                    <a:p>
                      <a:pPr algn="r" fontAlgn="b"/>
                      <a:r>
                        <a:rPr lang="es-CL" sz="1400" b="1" u="none" strike="noStrike" dirty="0">
                          <a:solidFill>
                            <a:schemeClr val="tx1"/>
                          </a:solidFill>
                          <a:effectLst/>
                        </a:rPr>
                        <a:t>13.241.056</a:t>
                      </a:r>
                      <a:endParaRPr lang="es-CL" sz="1400" b="1" i="0" u="none" strike="noStrike" dirty="0">
                        <a:solidFill>
                          <a:schemeClr val="tx1"/>
                        </a:solidFill>
                        <a:effectLst/>
                        <a:latin typeface="Arial" panose="020B0604020202020204" pitchFamily="34" charset="0"/>
                      </a:endParaRPr>
                    </a:p>
                  </a:txBody>
                  <a:tcPr marL="7994" marR="7994" marT="7994" marB="0" anchor="b">
                    <a:solidFill>
                      <a:srgbClr val="0070C0"/>
                    </a:solidFill>
                  </a:tcPr>
                </a:tc>
                <a:extLst>
                  <a:ext uri="{0D108BD9-81ED-4DB2-BD59-A6C34878D82A}">
                    <a16:rowId xmlns:a16="http://schemas.microsoft.com/office/drawing/2014/main" val="2534746288"/>
                  </a:ext>
                </a:extLst>
              </a:tr>
              <a:tr h="357642">
                <a:tc gridSpan="3">
                  <a:txBody>
                    <a:bodyPr/>
                    <a:lstStyle/>
                    <a:p>
                      <a:pPr algn="l" fontAlgn="b"/>
                      <a:r>
                        <a:rPr lang="es-CL" sz="1400" b="1" u="none" strike="noStrike" dirty="0">
                          <a:solidFill>
                            <a:schemeClr val="tx1"/>
                          </a:solidFill>
                          <a:effectLst/>
                        </a:rPr>
                        <a:t>Ingresos por Subvención para Aguinaldo y escolaridad</a:t>
                      </a:r>
                      <a:endParaRPr lang="es-CL" sz="1400" b="1" i="0" u="none" strike="noStrike" dirty="0">
                        <a:solidFill>
                          <a:schemeClr val="tx1"/>
                        </a:solidFill>
                        <a:effectLst/>
                        <a:latin typeface="Arial" panose="020B0604020202020204" pitchFamily="34" charset="0"/>
                      </a:endParaRPr>
                    </a:p>
                  </a:txBody>
                  <a:tcPr marL="7994" marR="7994" marT="7994" marB="0" anchor="b">
                    <a:solidFill>
                      <a:srgbClr val="0070C0"/>
                    </a:solidFill>
                  </a:tcPr>
                </a:tc>
                <a:tc hMerge="1">
                  <a:txBody>
                    <a:bodyPr/>
                    <a:lstStyle/>
                    <a:p>
                      <a:endParaRPr lang="es-CL"/>
                    </a:p>
                  </a:txBody>
                  <a:tcPr/>
                </a:tc>
                <a:tc hMerge="1">
                  <a:txBody>
                    <a:bodyPr/>
                    <a:lstStyle/>
                    <a:p>
                      <a:endParaRPr lang="es-CL"/>
                    </a:p>
                  </a:txBody>
                  <a:tcPr/>
                </a:tc>
                <a:tc>
                  <a:txBody>
                    <a:bodyPr/>
                    <a:lstStyle/>
                    <a:p>
                      <a:pPr algn="r" fontAlgn="b"/>
                      <a:r>
                        <a:rPr lang="es-CL" sz="1400" b="1" u="none" strike="noStrike" dirty="0">
                          <a:solidFill>
                            <a:schemeClr val="tx1"/>
                          </a:solidFill>
                          <a:effectLst/>
                        </a:rPr>
                        <a:t>32.938.739</a:t>
                      </a:r>
                      <a:endParaRPr lang="es-CL" sz="1400" b="1" i="0" u="none" strike="noStrike" dirty="0">
                        <a:solidFill>
                          <a:schemeClr val="tx1"/>
                        </a:solidFill>
                        <a:effectLst/>
                        <a:latin typeface="Arial" panose="020B0604020202020204" pitchFamily="34" charset="0"/>
                      </a:endParaRPr>
                    </a:p>
                  </a:txBody>
                  <a:tcPr marL="7994" marR="7994" marT="7994" marB="0" anchor="b">
                    <a:solidFill>
                      <a:srgbClr val="0070C0"/>
                    </a:solidFill>
                  </a:tcPr>
                </a:tc>
                <a:extLst>
                  <a:ext uri="{0D108BD9-81ED-4DB2-BD59-A6C34878D82A}">
                    <a16:rowId xmlns:a16="http://schemas.microsoft.com/office/drawing/2014/main" val="3241815691"/>
                  </a:ext>
                </a:extLst>
              </a:tr>
              <a:tr h="357642">
                <a:tc gridSpan="3">
                  <a:txBody>
                    <a:bodyPr/>
                    <a:lstStyle/>
                    <a:p>
                      <a:pPr algn="l" fontAlgn="b"/>
                      <a:r>
                        <a:rPr lang="es-CL" sz="1400" b="1" u="none" strike="noStrike" dirty="0">
                          <a:solidFill>
                            <a:schemeClr val="tx1"/>
                          </a:solidFill>
                          <a:effectLst/>
                        </a:rPr>
                        <a:t>Ingresos Fondos del Proyecto SEP</a:t>
                      </a:r>
                      <a:endParaRPr lang="es-CL" sz="1400" b="1" i="0" u="none" strike="noStrike" dirty="0">
                        <a:solidFill>
                          <a:schemeClr val="tx1"/>
                        </a:solidFill>
                        <a:effectLst/>
                        <a:latin typeface="Arial" panose="020B0604020202020204" pitchFamily="34" charset="0"/>
                      </a:endParaRPr>
                    </a:p>
                  </a:txBody>
                  <a:tcPr marL="7994" marR="7994" marT="7994" marB="0" anchor="b">
                    <a:solidFill>
                      <a:srgbClr val="0070C0"/>
                    </a:solidFill>
                  </a:tcPr>
                </a:tc>
                <a:tc hMerge="1">
                  <a:txBody>
                    <a:bodyPr/>
                    <a:lstStyle/>
                    <a:p>
                      <a:endParaRPr lang="es-CL"/>
                    </a:p>
                  </a:txBody>
                  <a:tcPr/>
                </a:tc>
                <a:tc hMerge="1">
                  <a:txBody>
                    <a:bodyPr/>
                    <a:lstStyle/>
                    <a:p>
                      <a:pPr algn="l" fontAlgn="b"/>
                      <a:endParaRPr lang="es-CL" sz="1200" b="0" i="0" u="none" strike="noStrike">
                        <a:effectLst/>
                        <a:latin typeface="Arial" panose="020B0604020202020204" pitchFamily="34" charset="0"/>
                      </a:endParaRPr>
                    </a:p>
                  </a:txBody>
                  <a:tcPr marL="7994" marR="7994" marT="7994" marB="0" anchor="b"/>
                </a:tc>
                <a:tc>
                  <a:txBody>
                    <a:bodyPr/>
                    <a:lstStyle/>
                    <a:p>
                      <a:pPr algn="r" fontAlgn="b"/>
                      <a:r>
                        <a:rPr lang="es-CL" sz="1400" b="1" u="none" strike="noStrike">
                          <a:solidFill>
                            <a:schemeClr val="tx1"/>
                          </a:solidFill>
                          <a:effectLst/>
                        </a:rPr>
                        <a:t>220.372.264</a:t>
                      </a:r>
                      <a:endParaRPr lang="es-CL" sz="1400" b="1" i="0" u="none" strike="noStrike">
                        <a:solidFill>
                          <a:schemeClr val="tx1"/>
                        </a:solidFill>
                        <a:effectLst/>
                        <a:latin typeface="Arial" panose="020B0604020202020204" pitchFamily="34" charset="0"/>
                      </a:endParaRPr>
                    </a:p>
                  </a:txBody>
                  <a:tcPr marL="7994" marR="7994" marT="7994" marB="0" anchor="b">
                    <a:solidFill>
                      <a:srgbClr val="0070C0"/>
                    </a:solidFill>
                  </a:tcPr>
                </a:tc>
                <a:extLst>
                  <a:ext uri="{0D108BD9-81ED-4DB2-BD59-A6C34878D82A}">
                    <a16:rowId xmlns:a16="http://schemas.microsoft.com/office/drawing/2014/main" val="820600086"/>
                  </a:ext>
                </a:extLst>
              </a:tr>
              <a:tr h="357642">
                <a:tc gridSpan="3">
                  <a:txBody>
                    <a:bodyPr/>
                    <a:lstStyle/>
                    <a:p>
                      <a:pPr algn="l" fontAlgn="b"/>
                      <a:r>
                        <a:rPr lang="es-CL" sz="1400" b="1" u="none" strike="noStrike">
                          <a:solidFill>
                            <a:schemeClr val="tx1"/>
                          </a:solidFill>
                          <a:effectLst/>
                        </a:rPr>
                        <a:t>Ingresos Pro-retencion</a:t>
                      </a:r>
                      <a:endParaRPr lang="es-CL" sz="1400" b="1" i="0" u="none" strike="noStrike">
                        <a:solidFill>
                          <a:schemeClr val="tx1"/>
                        </a:solidFill>
                        <a:effectLst/>
                        <a:latin typeface="Arial" panose="020B0604020202020204" pitchFamily="34" charset="0"/>
                      </a:endParaRPr>
                    </a:p>
                  </a:txBody>
                  <a:tcPr marL="7994" marR="7994" marT="7994" marB="0" anchor="b">
                    <a:solidFill>
                      <a:srgbClr val="0070C0"/>
                    </a:solidFill>
                  </a:tcPr>
                </a:tc>
                <a:tc hMerge="1">
                  <a:txBody>
                    <a:bodyPr/>
                    <a:lstStyle/>
                    <a:p>
                      <a:endParaRPr lang="es-CL"/>
                    </a:p>
                  </a:txBody>
                  <a:tcPr/>
                </a:tc>
                <a:tc hMerge="1">
                  <a:txBody>
                    <a:bodyPr/>
                    <a:lstStyle/>
                    <a:p>
                      <a:pPr algn="l" fontAlgn="b"/>
                      <a:endParaRPr lang="es-CL" sz="1200" b="0" i="0" u="none" strike="noStrike">
                        <a:effectLst/>
                        <a:latin typeface="Arial" panose="020B0604020202020204" pitchFamily="34" charset="0"/>
                      </a:endParaRPr>
                    </a:p>
                  </a:txBody>
                  <a:tcPr marL="7994" marR="7994" marT="7994" marB="0" anchor="b"/>
                </a:tc>
                <a:tc>
                  <a:txBody>
                    <a:bodyPr/>
                    <a:lstStyle/>
                    <a:p>
                      <a:pPr algn="r" fontAlgn="b"/>
                      <a:r>
                        <a:rPr lang="es-CL" sz="1400" b="1" u="none" strike="noStrike" dirty="0">
                          <a:solidFill>
                            <a:schemeClr val="tx1"/>
                          </a:solidFill>
                          <a:effectLst/>
                        </a:rPr>
                        <a:t>1.756.085</a:t>
                      </a:r>
                      <a:endParaRPr lang="es-CL" sz="1400" b="1" i="0" u="none" strike="noStrike" dirty="0">
                        <a:solidFill>
                          <a:schemeClr val="tx1"/>
                        </a:solidFill>
                        <a:effectLst/>
                        <a:latin typeface="Arial" panose="020B0604020202020204" pitchFamily="34" charset="0"/>
                      </a:endParaRPr>
                    </a:p>
                  </a:txBody>
                  <a:tcPr marL="7994" marR="7994" marT="7994" marB="0" anchor="b">
                    <a:solidFill>
                      <a:srgbClr val="0070C0"/>
                    </a:solidFill>
                  </a:tcPr>
                </a:tc>
                <a:extLst>
                  <a:ext uri="{0D108BD9-81ED-4DB2-BD59-A6C34878D82A}">
                    <a16:rowId xmlns:a16="http://schemas.microsoft.com/office/drawing/2014/main" val="2719253462"/>
                  </a:ext>
                </a:extLst>
              </a:tr>
              <a:tr h="357642">
                <a:tc gridSpan="3">
                  <a:txBody>
                    <a:bodyPr/>
                    <a:lstStyle/>
                    <a:p>
                      <a:pPr algn="l" fontAlgn="b"/>
                      <a:r>
                        <a:rPr lang="es-CL" sz="1400" b="1" u="none" strike="noStrike">
                          <a:solidFill>
                            <a:schemeClr val="tx1"/>
                          </a:solidFill>
                          <a:effectLst/>
                        </a:rPr>
                        <a:t>Ingres Excelencia pedagogica</a:t>
                      </a:r>
                      <a:endParaRPr lang="es-CL" sz="1400" b="1" i="0" u="none" strike="noStrike">
                        <a:solidFill>
                          <a:schemeClr val="tx1"/>
                        </a:solidFill>
                        <a:effectLst/>
                        <a:latin typeface="Arial" panose="020B0604020202020204" pitchFamily="34" charset="0"/>
                      </a:endParaRPr>
                    </a:p>
                  </a:txBody>
                  <a:tcPr marL="7994" marR="7994" marT="7994" marB="0" anchor="b">
                    <a:solidFill>
                      <a:srgbClr val="0070C0"/>
                    </a:solidFill>
                  </a:tcPr>
                </a:tc>
                <a:tc hMerge="1">
                  <a:txBody>
                    <a:bodyPr/>
                    <a:lstStyle/>
                    <a:p>
                      <a:endParaRPr lang="es-CL"/>
                    </a:p>
                  </a:txBody>
                  <a:tcPr/>
                </a:tc>
                <a:tc hMerge="1">
                  <a:txBody>
                    <a:bodyPr/>
                    <a:lstStyle/>
                    <a:p>
                      <a:pPr algn="l" fontAlgn="b"/>
                      <a:endParaRPr lang="es-CL" sz="1200" b="0" i="0" u="none" strike="noStrike">
                        <a:effectLst/>
                        <a:latin typeface="Arial" panose="020B0604020202020204" pitchFamily="34" charset="0"/>
                      </a:endParaRPr>
                    </a:p>
                  </a:txBody>
                  <a:tcPr marL="7994" marR="7994" marT="7994" marB="0" anchor="b"/>
                </a:tc>
                <a:tc>
                  <a:txBody>
                    <a:bodyPr/>
                    <a:lstStyle/>
                    <a:p>
                      <a:pPr algn="r" fontAlgn="b"/>
                      <a:r>
                        <a:rPr lang="es-CL" sz="1400" b="1" u="none" strike="noStrike">
                          <a:solidFill>
                            <a:schemeClr val="tx1"/>
                          </a:solidFill>
                          <a:effectLst/>
                        </a:rPr>
                        <a:t>443.182</a:t>
                      </a:r>
                      <a:endParaRPr lang="es-CL" sz="1400" b="1" i="0" u="none" strike="noStrike">
                        <a:solidFill>
                          <a:schemeClr val="tx1"/>
                        </a:solidFill>
                        <a:effectLst/>
                        <a:latin typeface="Arial" panose="020B0604020202020204" pitchFamily="34" charset="0"/>
                      </a:endParaRPr>
                    </a:p>
                  </a:txBody>
                  <a:tcPr marL="7994" marR="7994" marT="7994" marB="0" anchor="b">
                    <a:solidFill>
                      <a:srgbClr val="0070C0"/>
                    </a:solidFill>
                  </a:tcPr>
                </a:tc>
                <a:extLst>
                  <a:ext uri="{0D108BD9-81ED-4DB2-BD59-A6C34878D82A}">
                    <a16:rowId xmlns:a16="http://schemas.microsoft.com/office/drawing/2014/main" val="3358848017"/>
                  </a:ext>
                </a:extLst>
              </a:tr>
              <a:tr h="357642">
                <a:tc gridSpan="3">
                  <a:txBody>
                    <a:bodyPr/>
                    <a:lstStyle/>
                    <a:p>
                      <a:pPr algn="l" fontAlgn="b"/>
                      <a:r>
                        <a:rPr lang="es-CL" sz="1400" b="1" u="none" strike="noStrike">
                          <a:solidFill>
                            <a:schemeClr val="tx1"/>
                          </a:solidFill>
                          <a:effectLst/>
                        </a:rPr>
                        <a:t>Otros Ingresos - Bonificación Dl 889</a:t>
                      </a:r>
                      <a:endParaRPr lang="es-CL" sz="1400" b="1" i="0" u="none" strike="noStrike">
                        <a:solidFill>
                          <a:schemeClr val="tx1"/>
                        </a:solidFill>
                        <a:effectLst/>
                        <a:latin typeface="Arial" panose="020B0604020202020204" pitchFamily="34" charset="0"/>
                      </a:endParaRPr>
                    </a:p>
                  </a:txBody>
                  <a:tcPr marL="7994" marR="7994" marT="7994" marB="0" anchor="b">
                    <a:solidFill>
                      <a:srgbClr val="0070C0"/>
                    </a:solidFill>
                  </a:tcPr>
                </a:tc>
                <a:tc hMerge="1">
                  <a:txBody>
                    <a:bodyPr/>
                    <a:lstStyle/>
                    <a:p>
                      <a:endParaRPr lang="es-CL"/>
                    </a:p>
                  </a:txBody>
                  <a:tcPr/>
                </a:tc>
                <a:tc hMerge="1">
                  <a:txBody>
                    <a:bodyPr/>
                    <a:lstStyle/>
                    <a:p>
                      <a:pPr algn="l" fontAlgn="b"/>
                      <a:endParaRPr lang="es-CL" sz="1200" b="0" i="0" u="none" strike="noStrike">
                        <a:effectLst/>
                        <a:latin typeface="Arial" panose="020B0604020202020204" pitchFamily="34" charset="0"/>
                      </a:endParaRPr>
                    </a:p>
                  </a:txBody>
                  <a:tcPr marL="7994" marR="7994" marT="7994" marB="0" anchor="b"/>
                </a:tc>
                <a:tc>
                  <a:txBody>
                    <a:bodyPr/>
                    <a:lstStyle/>
                    <a:p>
                      <a:pPr algn="r" fontAlgn="b"/>
                      <a:r>
                        <a:rPr lang="es-CL" sz="1400" b="1" u="none" strike="noStrike" dirty="0">
                          <a:solidFill>
                            <a:schemeClr val="tx1"/>
                          </a:solidFill>
                          <a:effectLst/>
                        </a:rPr>
                        <a:t>34.083.536</a:t>
                      </a:r>
                      <a:endParaRPr lang="es-CL" sz="1400" b="1" i="0" u="none" strike="noStrike" dirty="0">
                        <a:solidFill>
                          <a:schemeClr val="tx1"/>
                        </a:solidFill>
                        <a:effectLst/>
                        <a:latin typeface="Arial" panose="020B0604020202020204" pitchFamily="34" charset="0"/>
                      </a:endParaRPr>
                    </a:p>
                  </a:txBody>
                  <a:tcPr marL="7994" marR="7994" marT="7994" marB="0" anchor="b">
                    <a:solidFill>
                      <a:srgbClr val="0070C0"/>
                    </a:solidFill>
                  </a:tcPr>
                </a:tc>
                <a:extLst>
                  <a:ext uri="{0D108BD9-81ED-4DB2-BD59-A6C34878D82A}">
                    <a16:rowId xmlns:a16="http://schemas.microsoft.com/office/drawing/2014/main" val="795628918"/>
                  </a:ext>
                </a:extLst>
              </a:tr>
              <a:tr h="357642">
                <a:tc>
                  <a:txBody>
                    <a:bodyPr/>
                    <a:lstStyle/>
                    <a:p>
                      <a:pPr algn="l" fontAlgn="b"/>
                      <a:r>
                        <a:rPr lang="es-CL" sz="1400" b="1" u="none" strike="noStrike">
                          <a:solidFill>
                            <a:schemeClr val="tx1"/>
                          </a:solidFill>
                          <a:effectLst/>
                        </a:rPr>
                        <a:t>Otros Ingresos</a:t>
                      </a:r>
                      <a:endParaRPr lang="es-CL" sz="1400" b="1" i="0" u="none" strike="noStrike">
                        <a:solidFill>
                          <a:schemeClr val="tx1"/>
                        </a:solidFill>
                        <a:effectLst/>
                        <a:latin typeface="Arial" panose="020B0604020202020204" pitchFamily="34" charset="0"/>
                      </a:endParaRPr>
                    </a:p>
                  </a:txBody>
                  <a:tcPr marL="7994" marR="7994" marT="7994" marB="0" anchor="b">
                    <a:solidFill>
                      <a:srgbClr val="0070C0"/>
                    </a:solidFill>
                  </a:tcPr>
                </a:tc>
                <a:tc gridSpan="2">
                  <a:txBody>
                    <a:bodyPr/>
                    <a:lstStyle/>
                    <a:p>
                      <a:pPr algn="l" fontAlgn="b"/>
                      <a:endParaRPr lang="es-CL" sz="1400" b="1" i="0" u="none" strike="noStrike">
                        <a:solidFill>
                          <a:schemeClr val="tx1"/>
                        </a:solidFill>
                        <a:effectLst/>
                        <a:latin typeface="Arial" panose="020B0604020202020204" pitchFamily="34" charset="0"/>
                      </a:endParaRPr>
                    </a:p>
                  </a:txBody>
                  <a:tcPr marL="7994" marR="7994" marT="7994" marB="0" anchor="b">
                    <a:solidFill>
                      <a:srgbClr val="0070C0"/>
                    </a:solidFill>
                  </a:tcPr>
                </a:tc>
                <a:tc hMerge="1">
                  <a:txBody>
                    <a:bodyPr/>
                    <a:lstStyle/>
                    <a:p>
                      <a:pPr algn="l" fontAlgn="b"/>
                      <a:endParaRPr lang="es-CL" sz="1200" b="0" i="0" u="none" strike="noStrike">
                        <a:effectLst/>
                        <a:latin typeface="Arial" panose="020B0604020202020204" pitchFamily="34" charset="0"/>
                      </a:endParaRPr>
                    </a:p>
                  </a:txBody>
                  <a:tcPr marL="7994" marR="7994" marT="7994" marB="0" anchor="b"/>
                </a:tc>
                <a:tc>
                  <a:txBody>
                    <a:bodyPr/>
                    <a:lstStyle/>
                    <a:p>
                      <a:pPr algn="r" fontAlgn="b"/>
                      <a:r>
                        <a:rPr lang="es-CL" sz="1400" b="1" u="none" strike="noStrike" dirty="0">
                          <a:solidFill>
                            <a:schemeClr val="tx1"/>
                          </a:solidFill>
                          <a:effectLst/>
                        </a:rPr>
                        <a:t>500.000</a:t>
                      </a:r>
                      <a:endParaRPr lang="es-CL" sz="1400" b="1" i="0" u="none" strike="noStrike" dirty="0">
                        <a:solidFill>
                          <a:schemeClr val="tx1"/>
                        </a:solidFill>
                        <a:effectLst/>
                        <a:latin typeface="Arial" panose="020B0604020202020204" pitchFamily="34" charset="0"/>
                      </a:endParaRPr>
                    </a:p>
                  </a:txBody>
                  <a:tcPr marL="7994" marR="7994" marT="7994" marB="0" anchor="b">
                    <a:solidFill>
                      <a:srgbClr val="0070C0"/>
                    </a:solidFill>
                  </a:tcPr>
                </a:tc>
                <a:extLst>
                  <a:ext uri="{0D108BD9-81ED-4DB2-BD59-A6C34878D82A}">
                    <a16:rowId xmlns:a16="http://schemas.microsoft.com/office/drawing/2014/main" val="2196475758"/>
                  </a:ext>
                </a:extLst>
              </a:tr>
              <a:tr h="357642">
                <a:tc>
                  <a:txBody>
                    <a:bodyPr/>
                    <a:lstStyle/>
                    <a:p>
                      <a:pPr algn="l" fontAlgn="b"/>
                      <a:endParaRPr lang="es-CL" sz="1400" b="1" i="0" u="none" strike="noStrike">
                        <a:solidFill>
                          <a:schemeClr val="tx1"/>
                        </a:solidFill>
                        <a:effectLst/>
                        <a:latin typeface="Arial" panose="020B0604020202020204" pitchFamily="34" charset="0"/>
                      </a:endParaRPr>
                    </a:p>
                  </a:txBody>
                  <a:tcPr marL="7994" marR="7994" marT="7994" marB="0" anchor="b">
                    <a:solidFill>
                      <a:srgbClr val="0070C0"/>
                    </a:solidFill>
                  </a:tcPr>
                </a:tc>
                <a:tc gridSpan="2">
                  <a:txBody>
                    <a:bodyPr/>
                    <a:lstStyle/>
                    <a:p>
                      <a:pPr algn="l" fontAlgn="b"/>
                      <a:endParaRPr lang="es-CL" sz="1400" b="1" i="0" u="none" strike="noStrike">
                        <a:solidFill>
                          <a:schemeClr val="tx1"/>
                        </a:solidFill>
                        <a:effectLst/>
                        <a:latin typeface="Arial" panose="020B0604020202020204" pitchFamily="34" charset="0"/>
                      </a:endParaRPr>
                    </a:p>
                  </a:txBody>
                  <a:tcPr marL="7994" marR="7994" marT="7994" marB="0" anchor="b">
                    <a:solidFill>
                      <a:srgbClr val="0070C0"/>
                    </a:solidFill>
                  </a:tcPr>
                </a:tc>
                <a:tc hMerge="1">
                  <a:txBody>
                    <a:bodyPr/>
                    <a:lstStyle/>
                    <a:p>
                      <a:pPr algn="l" fontAlgn="b"/>
                      <a:endParaRPr lang="es-CL" sz="1200" b="0" i="0" u="none" strike="noStrike">
                        <a:effectLst/>
                        <a:latin typeface="Arial" panose="020B0604020202020204" pitchFamily="34" charset="0"/>
                      </a:endParaRPr>
                    </a:p>
                  </a:txBody>
                  <a:tcPr marL="7994" marR="7994" marT="7994" marB="0" anchor="b"/>
                </a:tc>
                <a:tc>
                  <a:txBody>
                    <a:bodyPr/>
                    <a:lstStyle/>
                    <a:p>
                      <a:pPr algn="l" fontAlgn="b"/>
                      <a:endParaRPr lang="es-CL" sz="1400" b="1" i="0" u="none" strike="noStrike" dirty="0">
                        <a:solidFill>
                          <a:schemeClr val="tx1"/>
                        </a:solidFill>
                        <a:effectLst/>
                        <a:latin typeface="Arial" panose="020B0604020202020204" pitchFamily="34" charset="0"/>
                      </a:endParaRPr>
                    </a:p>
                  </a:txBody>
                  <a:tcPr marL="7994" marR="7994" marT="7994" marB="0" anchor="b">
                    <a:solidFill>
                      <a:srgbClr val="0070C0"/>
                    </a:solidFill>
                  </a:tcPr>
                </a:tc>
                <a:extLst>
                  <a:ext uri="{0D108BD9-81ED-4DB2-BD59-A6C34878D82A}">
                    <a16:rowId xmlns:a16="http://schemas.microsoft.com/office/drawing/2014/main" val="1951736233"/>
                  </a:ext>
                </a:extLst>
              </a:tr>
              <a:tr h="357642">
                <a:tc gridSpan="2">
                  <a:txBody>
                    <a:bodyPr/>
                    <a:lstStyle/>
                    <a:p>
                      <a:pPr algn="l" fontAlgn="b"/>
                      <a:r>
                        <a:rPr lang="es-CL" sz="1400" b="1" u="none" strike="noStrike">
                          <a:solidFill>
                            <a:schemeClr val="tx1"/>
                          </a:solidFill>
                          <a:effectLst/>
                        </a:rPr>
                        <a:t>Total Ingresos del Año</a:t>
                      </a:r>
                      <a:endParaRPr lang="es-CL" sz="1400" b="1" i="0" u="none" strike="noStrike">
                        <a:solidFill>
                          <a:schemeClr val="tx1"/>
                        </a:solidFill>
                        <a:effectLst/>
                        <a:latin typeface="Arial" panose="020B0604020202020204" pitchFamily="34" charset="0"/>
                      </a:endParaRPr>
                    </a:p>
                  </a:txBody>
                  <a:tcPr marL="7994" marR="7994" marT="7994" marB="0" anchor="b">
                    <a:solidFill>
                      <a:srgbClr val="0070C0"/>
                    </a:solidFill>
                  </a:tcPr>
                </a:tc>
                <a:tc hMerge="1">
                  <a:txBody>
                    <a:bodyPr/>
                    <a:lstStyle/>
                    <a:p>
                      <a:endParaRPr lang="es-CL"/>
                    </a:p>
                  </a:txBody>
                  <a:tcPr/>
                </a:tc>
                <a:tc>
                  <a:txBody>
                    <a:bodyPr/>
                    <a:lstStyle/>
                    <a:p>
                      <a:pPr algn="l" fontAlgn="b"/>
                      <a:r>
                        <a:rPr lang="es-CL" sz="1400" b="1" u="none" strike="noStrike">
                          <a:solidFill>
                            <a:schemeClr val="tx1"/>
                          </a:solidFill>
                          <a:effectLst/>
                        </a:rPr>
                        <a:t> </a:t>
                      </a:r>
                      <a:endParaRPr lang="es-CL" sz="1400" b="1" i="0" u="none" strike="noStrike">
                        <a:solidFill>
                          <a:schemeClr val="tx1"/>
                        </a:solidFill>
                        <a:effectLst/>
                        <a:latin typeface="Arial" panose="020B0604020202020204" pitchFamily="34" charset="0"/>
                      </a:endParaRPr>
                    </a:p>
                    <a:p>
                      <a:pPr algn="ctr" fontAlgn="b"/>
                      <a:r>
                        <a:rPr lang="es-CL" sz="1400" b="1" u="none" strike="noStrike">
                          <a:solidFill>
                            <a:schemeClr val="tx1"/>
                          </a:solidFill>
                          <a:effectLst/>
                        </a:rPr>
                        <a:t>$</a:t>
                      </a:r>
                      <a:endParaRPr lang="es-CL" sz="1400" b="1" i="0" u="none" strike="noStrike">
                        <a:solidFill>
                          <a:schemeClr val="tx1"/>
                        </a:solidFill>
                        <a:effectLst/>
                        <a:latin typeface="Arial" panose="020B0604020202020204" pitchFamily="34" charset="0"/>
                      </a:endParaRPr>
                    </a:p>
                  </a:txBody>
                  <a:tcPr marL="7994" marR="7994" marT="7994" marB="0" anchor="b">
                    <a:solidFill>
                      <a:srgbClr val="0070C0"/>
                    </a:solidFill>
                  </a:tcPr>
                </a:tc>
                <a:tc>
                  <a:txBody>
                    <a:bodyPr/>
                    <a:lstStyle/>
                    <a:p>
                      <a:pPr algn="r" fontAlgn="b"/>
                      <a:r>
                        <a:rPr lang="es-CL" sz="1400" b="1" u="none" strike="noStrike" dirty="0">
                          <a:solidFill>
                            <a:schemeClr val="tx1"/>
                          </a:solidFill>
                          <a:effectLst/>
                        </a:rPr>
                        <a:t>2.381.054.646</a:t>
                      </a:r>
                      <a:endParaRPr lang="es-CL" sz="1400" b="1" i="0" u="none" strike="noStrike" dirty="0">
                        <a:solidFill>
                          <a:schemeClr val="tx1"/>
                        </a:solidFill>
                        <a:effectLst/>
                        <a:latin typeface="Arial" panose="020B0604020202020204" pitchFamily="34" charset="0"/>
                      </a:endParaRPr>
                    </a:p>
                  </a:txBody>
                  <a:tcPr marL="7994" marR="7994" marT="7994" marB="0" anchor="b">
                    <a:solidFill>
                      <a:srgbClr val="0070C0"/>
                    </a:solidFill>
                  </a:tcPr>
                </a:tc>
                <a:extLst>
                  <a:ext uri="{0D108BD9-81ED-4DB2-BD59-A6C34878D82A}">
                    <a16:rowId xmlns:a16="http://schemas.microsoft.com/office/drawing/2014/main" val="2719450869"/>
                  </a:ext>
                </a:extLst>
              </a:tr>
            </a:tbl>
          </a:graphicData>
        </a:graphic>
      </p:graphicFrame>
    </p:spTree>
    <p:extLst>
      <p:ext uri="{BB962C8B-B14F-4D97-AF65-F5344CB8AC3E}">
        <p14:creationId xmlns:p14="http://schemas.microsoft.com/office/powerpoint/2010/main" val="415059983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82632" y="285153"/>
            <a:ext cx="8457903" cy="6524863"/>
          </a:xfrm>
          <a:prstGeom prst="rect">
            <a:avLst/>
          </a:prstGeom>
        </p:spPr>
        <p:txBody>
          <a:bodyPr wrap="square">
            <a:spAutoFit/>
          </a:bodyPr>
          <a:lstStyle/>
          <a:p>
            <a:pPr algn="just"/>
            <a:r>
              <a:rPr lang="es-CL" sz="2400" b="1" dirty="0" smtClean="0"/>
              <a:t>Período 2017</a:t>
            </a:r>
          </a:p>
          <a:p>
            <a:r>
              <a:rPr lang="es-CL" sz="1600" dirty="0"/>
              <a:t/>
            </a:r>
            <a:br>
              <a:rPr lang="es-CL" sz="1600" dirty="0"/>
            </a:br>
            <a:r>
              <a:rPr lang="es-CL" sz="1600" dirty="0"/>
              <a:t> </a:t>
            </a:r>
            <a:r>
              <a:rPr lang="es-CL" b="1" dirty="0"/>
              <a:t>Acciones de acuerdo al plan de gestión de C.E, de nuestro colegio.</a:t>
            </a:r>
            <a:endParaRPr lang="es-CL" dirty="0"/>
          </a:p>
          <a:p>
            <a:r>
              <a:rPr lang="es-CL" dirty="0"/>
              <a:t> </a:t>
            </a:r>
          </a:p>
          <a:p>
            <a:pPr marL="285750" lvl="0" indent="-285750">
              <a:buFont typeface="Arial" panose="020B0604020202020204" pitchFamily="34" charset="0"/>
              <a:buChar char="•"/>
            </a:pPr>
            <a:r>
              <a:rPr lang="es-CL" dirty="0"/>
              <a:t>Acompañamiento de estudiantes con situaciones de disciplina.</a:t>
            </a:r>
          </a:p>
          <a:p>
            <a:pPr marL="285750" lvl="0" indent="-285750">
              <a:buFont typeface="Arial" panose="020B0604020202020204" pitchFamily="34" charset="0"/>
              <a:buChar char="•"/>
            </a:pPr>
            <a:r>
              <a:rPr lang="es-ES_tradnl" dirty="0"/>
              <a:t>Resolver conflictos emergentes de los estudiantes en forma constructiva, dialógica y armónica, por medio de cada docente y a través de la estrategia de mediadores. </a:t>
            </a:r>
            <a:endParaRPr lang="es-CL" dirty="0"/>
          </a:p>
          <a:p>
            <a:pPr marL="285750" lvl="0" indent="-285750">
              <a:buFont typeface="Arial" panose="020B0604020202020204" pitchFamily="34" charset="0"/>
              <a:buChar char="•"/>
            </a:pPr>
            <a:r>
              <a:rPr lang="es-ES_tradnl" dirty="0"/>
              <a:t>Celebración del mes de la convivencia escolar: SE TRANSVERSALIZÓ a todos los estamentos (estudiantes, docentes, apoderados y a la comunidad de Coyhaique).</a:t>
            </a:r>
            <a:endParaRPr lang="es-CL" dirty="0"/>
          </a:p>
          <a:p>
            <a:pPr marL="285750" lvl="0" indent="-285750">
              <a:buFont typeface="Arial" panose="020B0604020202020204" pitchFamily="34" charset="0"/>
              <a:buChar char="•"/>
            </a:pPr>
            <a:r>
              <a:rPr lang="es-ES_tradnl" b="1" dirty="0"/>
              <a:t>Contención sistemática en el recreo P.A.E, a través de organización de espacios, para distintas actividades recreativo formativas/visualizar año 2018.</a:t>
            </a:r>
            <a:endParaRPr lang="es-CL" dirty="0"/>
          </a:p>
          <a:p>
            <a:pPr marL="285750" lvl="0" indent="-285750">
              <a:buFont typeface="Arial" panose="020B0604020202020204" pitchFamily="34" charset="0"/>
              <a:buChar char="•"/>
            </a:pPr>
            <a:r>
              <a:rPr lang="es-ES_tradnl" dirty="0"/>
              <a:t>Socialización de protocolos de actuación con el Consejo Escolar (</a:t>
            </a:r>
            <a:r>
              <a:rPr lang="es-ES" dirty="0"/>
              <a:t>Protocolo acoso o maltrato escolar entre estudiantes y/o entre persona que detente una posición de poder y un estudiante; Protocolo de acción en accidentes escolares)</a:t>
            </a:r>
            <a:endParaRPr lang="es-CL" dirty="0"/>
          </a:p>
          <a:p>
            <a:pPr marL="285750" lvl="0" indent="-285750">
              <a:buFont typeface="Arial" panose="020B0604020202020204" pitchFamily="34" charset="0"/>
              <a:buChar char="•"/>
            </a:pPr>
            <a:r>
              <a:rPr lang="es-ES_tradnl" dirty="0"/>
              <a:t>Capacitación en relación a la actualización de nuestro Reglamento Interno de Convivencia Escolar y protocolos de actuación/</a:t>
            </a:r>
            <a:r>
              <a:rPr lang="es-ES_tradnl" b="1" dirty="0"/>
              <a:t>socialización a través de extracto en Agenda institucional y página web institucional año 2018.</a:t>
            </a:r>
            <a:endParaRPr lang="es-CL" dirty="0"/>
          </a:p>
          <a:p>
            <a:pPr algn="just"/>
            <a:endParaRPr lang="es-ES_tradnl" b="1" dirty="0"/>
          </a:p>
        </p:txBody>
      </p:sp>
    </p:spTree>
    <p:extLst>
      <p:ext uri="{BB962C8B-B14F-4D97-AF65-F5344CB8AC3E}">
        <p14:creationId xmlns:p14="http://schemas.microsoft.com/office/powerpoint/2010/main" val="5986313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2939142" y="249230"/>
            <a:ext cx="3553098" cy="1200329"/>
          </a:xfrm>
          <a:prstGeom prst="rect">
            <a:avLst/>
          </a:prstGeom>
        </p:spPr>
        <p:txBody>
          <a:bodyPr wrap="square">
            <a:spAutoFit/>
          </a:bodyPr>
          <a:lstStyle/>
          <a:p>
            <a:pPr algn="ctr"/>
            <a:r>
              <a:rPr lang="es-CL" sz="3200" b="1" dirty="0"/>
              <a:t>Período 2018:</a:t>
            </a:r>
          </a:p>
          <a:p>
            <a:pPr algn="ctr"/>
            <a:r>
              <a:rPr lang="es-CL" sz="2000" dirty="0"/>
              <a:t/>
            </a:r>
            <a:br>
              <a:rPr lang="es-CL" sz="2000" dirty="0"/>
            </a:br>
            <a:endParaRPr lang="es-CL" sz="2000" dirty="0"/>
          </a:p>
        </p:txBody>
      </p:sp>
      <p:sp>
        <p:nvSpPr>
          <p:cNvPr id="6" name="Rectángulo 5"/>
          <p:cNvSpPr/>
          <p:nvPr/>
        </p:nvSpPr>
        <p:spPr>
          <a:xfrm>
            <a:off x="4954385" y="1808997"/>
            <a:ext cx="3833653" cy="2800767"/>
          </a:xfrm>
          <a:prstGeom prst="rect">
            <a:avLst/>
          </a:prstGeom>
        </p:spPr>
        <p:txBody>
          <a:bodyPr wrap="square">
            <a:spAutoFit/>
          </a:bodyPr>
          <a:lstStyle/>
          <a:p>
            <a:r>
              <a:rPr lang="es-MX" sz="1600" dirty="0">
                <a:ea typeface="Times New Roman" panose="02020603050405020304" pitchFamily="18" charset="0"/>
                <a:cs typeface="Times New Roman" panose="02020603050405020304" pitchFamily="18" charset="0"/>
              </a:rPr>
              <a:t>META (PLAN DE Gestión)</a:t>
            </a:r>
          </a:p>
          <a:p>
            <a:r>
              <a:rPr lang="es-MX" sz="1600" dirty="0">
                <a:ea typeface="Times New Roman" panose="02020603050405020304" pitchFamily="18" charset="0"/>
                <a:cs typeface="Times New Roman" panose="02020603050405020304" pitchFamily="18" charset="0"/>
              </a:rPr>
              <a:t>Contribuir en un 90% a la formación personal y social de los estudiantes, fortaleciendo las relaciones interpersonales respetuosas y solidarias mediante actividades de  formación, clima y prevención, solucionando los conflictos escolares intencionado el   desarrollo de una comunidad educativa inclusiva y participativa.</a:t>
            </a:r>
            <a:endParaRPr lang="es-CL" sz="1600" dirty="0"/>
          </a:p>
        </p:txBody>
      </p:sp>
      <p:sp>
        <p:nvSpPr>
          <p:cNvPr id="7" name="CuadroTexto 6"/>
          <p:cNvSpPr txBox="1"/>
          <p:nvPr/>
        </p:nvSpPr>
        <p:spPr>
          <a:xfrm>
            <a:off x="440871" y="1808999"/>
            <a:ext cx="3840480" cy="4524315"/>
          </a:xfrm>
          <a:prstGeom prst="rect">
            <a:avLst/>
          </a:prstGeom>
          <a:noFill/>
        </p:spPr>
        <p:txBody>
          <a:bodyPr wrap="square" rtlCol="0">
            <a:spAutoFit/>
          </a:bodyPr>
          <a:lstStyle/>
          <a:p>
            <a:r>
              <a:rPr lang="es-CL" sz="1600" dirty="0"/>
              <a:t>CONVIVENCIA : Calidad y Equidad de la Educación</a:t>
            </a:r>
          </a:p>
          <a:p>
            <a:r>
              <a:rPr lang="es-CL" sz="1600" dirty="0"/>
              <a:t>La C.E, permite el desarrollo integral de los niños, niñas, jóvenes tanto en su desarrollo personal como en su proceso de integración a la vida social, lo que implica la participación responsable en la vida ciudadana y en el desarrollo de su propio proyecto de vida. La escuela, en todos sus niveles, es uno de los espacios donde se toma conciencia de pertenecer a una comunidad, a un país. Y esa conciencia se manifiesta en la interrelación armoniosa y diversa entre los diferentes integrantes de un territorio.</a:t>
            </a:r>
          </a:p>
        </p:txBody>
      </p:sp>
    </p:spTree>
    <p:extLst>
      <p:ext uri="{BB962C8B-B14F-4D97-AF65-F5344CB8AC3E}">
        <p14:creationId xmlns:p14="http://schemas.microsoft.com/office/powerpoint/2010/main" val="196072117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59131" y="564820"/>
            <a:ext cx="7690757" cy="5037957"/>
          </a:xfrm>
        </p:spPr>
        <p:txBody>
          <a:bodyPr>
            <a:noAutofit/>
          </a:bodyPr>
          <a:lstStyle/>
          <a:p>
            <a:pPr algn="ctr"/>
            <a:r>
              <a:rPr lang="es-CL" sz="2000" dirty="0">
                <a:latin typeface="+mn-lt"/>
              </a:rPr>
              <a:t>Nuestra organización en este período 2018.</a:t>
            </a:r>
            <a:br>
              <a:rPr lang="es-CL" sz="2000" dirty="0">
                <a:latin typeface="+mn-lt"/>
              </a:rPr>
            </a:br>
            <a:r>
              <a:rPr lang="es-CL" sz="2000" dirty="0">
                <a:latin typeface="+mn-lt"/>
              </a:rPr>
              <a:t/>
            </a:r>
            <a:br>
              <a:rPr lang="es-CL" sz="2000" dirty="0">
                <a:latin typeface="+mn-lt"/>
              </a:rPr>
            </a:br>
            <a:r>
              <a:rPr lang="es-CL" sz="2000" dirty="0">
                <a:latin typeface="+mn-lt"/>
              </a:rPr>
              <a:t>Área de Convivencia Escolar: CONFORMADA POR INSPECTORÍA GENERAL, DEPARTAMENTO ORIENTACIÓN.</a:t>
            </a:r>
            <a:br>
              <a:rPr lang="es-CL" sz="2000" dirty="0">
                <a:latin typeface="+mn-lt"/>
              </a:rPr>
            </a:br>
            <a:r>
              <a:rPr lang="es-CL" sz="2000" dirty="0">
                <a:latin typeface="+mn-lt"/>
              </a:rPr>
              <a:t/>
            </a:r>
            <a:br>
              <a:rPr lang="es-CL" sz="2000" dirty="0">
                <a:latin typeface="+mn-lt"/>
              </a:rPr>
            </a:br>
            <a:r>
              <a:rPr lang="es-ES_tradnl" sz="2400" dirty="0"/>
              <a:t/>
            </a:r>
            <a:br>
              <a:rPr lang="es-ES_tradnl" sz="2400" dirty="0"/>
            </a:br>
            <a:r>
              <a:rPr lang="es-ES_tradnl" sz="2400" b="1" dirty="0"/>
              <a:t>“CONSTRUYENDO JUNTOS”</a:t>
            </a:r>
            <a:br>
              <a:rPr lang="es-ES_tradnl" sz="2400" b="1" dirty="0"/>
            </a:br>
            <a:r>
              <a:rPr lang="es-ES_tradnl" sz="2400" b="1" dirty="0"/>
              <a:t>La voluntad de integrar a las familias pasa por reconocerlas como actores fundamentales en el desarrollo del niño, en el entendido de que el desarrollo de este no puede quedar reducido  a su rol de estudiante.</a:t>
            </a:r>
            <a:r>
              <a:rPr lang="es-ES_tradnl" sz="2400" dirty="0"/>
              <a:t/>
            </a:r>
            <a:br>
              <a:rPr lang="es-ES_tradnl" sz="2400" dirty="0"/>
            </a:br>
            <a:endParaRPr lang="es-CL" sz="2400" dirty="0">
              <a:latin typeface="+mn-lt"/>
            </a:endParaRPr>
          </a:p>
        </p:txBody>
      </p:sp>
    </p:spTree>
    <p:extLst>
      <p:ext uri="{BB962C8B-B14F-4D97-AF65-F5344CB8AC3E}">
        <p14:creationId xmlns:p14="http://schemas.microsoft.com/office/powerpoint/2010/main" val="44380111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nvPr>
        </p:nvGraphicFramePr>
        <p:xfrm>
          <a:off x="395536" y="1484784"/>
          <a:ext cx="8208912" cy="2880321"/>
        </p:xfrm>
        <a:graphic>
          <a:graphicData uri="http://schemas.openxmlformats.org/drawingml/2006/table">
            <a:tbl>
              <a:tblPr>
                <a:tableStyleId>{D113A9D2-9D6B-4929-AA2D-F23B5EE8CBE7}</a:tableStyleId>
              </a:tblPr>
              <a:tblGrid>
                <a:gridCol w="4484499">
                  <a:extLst>
                    <a:ext uri="{9D8B030D-6E8A-4147-A177-3AD203B41FA5}">
                      <a16:colId xmlns:a16="http://schemas.microsoft.com/office/drawing/2014/main" val="942110421"/>
                    </a:ext>
                  </a:extLst>
                </a:gridCol>
                <a:gridCol w="2070379">
                  <a:extLst>
                    <a:ext uri="{9D8B030D-6E8A-4147-A177-3AD203B41FA5}">
                      <a16:colId xmlns:a16="http://schemas.microsoft.com/office/drawing/2014/main" val="513003381"/>
                    </a:ext>
                  </a:extLst>
                </a:gridCol>
                <a:gridCol w="1654034">
                  <a:extLst>
                    <a:ext uri="{9D8B030D-6E8A-4147-A177-3AD203B41FA5}">
                      <a16:colId xmlns:a16="http://schemas.microsoft.com/office/drawing/2014/main" val="2207091341"/>
                    </a:ext>
                  </a:extLst>
                </a:gridCol>
              </a:tblGrid>
              <a:tr h="361409">
                <a:tc gridSpan="3">
                  <a:txBody>
                    <a:bodyPr/>
                    <a:lstStyle/>
                    <a:p>
                      <a:pPr algn="l" fontAlgn="b"/>
                      <a:r>
                        <a:rPr lang="es-CL" sz="2000" u="none" strike="noStrike" dirty="0">
                          <a:effectLst/>
                        </a:rPr>
                        <a:t>Total Egresos del año</a:t>
                      </a:r>
                      <a:endParaRPr lang="es-CL" sz="2000" b="1" i="0" u="none" strike="noStrike" dirty="0">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gn="l" fontAlgn="b"/>
                      <a:endParaRPr lang="es-CL" sz="2000" b="1" i="0" u="none" strike="noStrike" dirty="0">
                        <a:effectLst/>
                        <a:latin typeface="Arial" panose="020B0604020202020204" pitchFamily="34" charset="0"/>
                      </a:endParaRPr>
                    </a:p>
                  </a:txBody>
                  <a:tcPr marL="9525" marR="9525" marT="9525" marB="0" anchor="b">
                    <a:lnL>
                      <a:noFill/>
                    </a:lnL>
                    <a:lnR>
                      <a:noFill/>
                    </a:lnR>
                    <a:lnT>
                      <a:noFill/>
                    </a:lnT>
                    <a:lnB>
                      <a:noFill/>
                    </a:lnB>
                  </a:tcPr>
                </a:tc>
                <a:tc hMerge="1">
                  <a:txBody>
                    <a:bodyPr/>
                    <a:lstStyle/>
                    <a:p>
                      <a:pPr algn="l" fontAlgn="b"/>
                      <a:endParaRPr lang="es-CL" sz="2000" b="0" i="0" u="none" strike="noStrike" dirty="0">
                        <a:effectLst/>
                        <a:latin typeface="Arial" panose="020B060402020202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76644597"/>
                  </a:ext>
                </a:extLst>
              </a:tr>
              <a:tr h="361409">
                <a:tc gridSpan="3">
                  <a:txBody>
                    <a:bodyPr/>
                    <a:lstStyle/>
                    <a:p>
                      <a:pPr algn="l" fontAlgn="b"/>
                      <a:endParaRPr lang="es-CL" sz="2000" b="1" i="0" u="none" strike="noStrike" dirty="0">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gn="l" fontAlgn="b"/>
                      <a:endParaRPr lang="es-CL" sz="2000" b="0" i="0" u="none" strike="noStrike">
                        <a:effectLst/>
                        <a:latin typeface="Arial" panose="020B0604020202020204" pitchFamily="34" charset="0"/>
                      </a:endParaRPr>
                    </a:p>
                  </a:txBody>
                  <a:tcPr marL="9525" marR="9525" marT="9525" marB="0" anchor="b">
                    <a:lnL>
                      <a:noFill/>
                    </a:lnL>
                    <a:lnR>
                      <a:noFill/>
                    </a:lnR>
                    <a:lnT>
                      <a:noFill/>
                    </a:lnT>
                    <a:lnB>
                      <a:noFill/>
                    </a:lnB>
                  </a:tcPr>
                </a:tc>
                <a:tc hMerge="1">
                  <a:txBody>
                    <a:bodyPr/>
                    <a:lstStyle/>
                    <a:p>
                      <a:pPr algn="l" fontAlgn="b"/>
                      <a:endParaRPr lang="es-CL" sz="2000" b="0" i="0" u="none" strike="noStrike">
                        <a:effectLst/>
                        <a:latin typeface="Arial" panose="020B0604020202020204" pitchFamily="34" charset="0"/>
                      </a:endParaRPr>
                    </a:p>
                  </a:txBody>
                  <a:tcPr marL="9525" marR="9525" marT="9525" marB="0" anchor="b">
                    <a:lnL>
                      <a:noFill/>
                    </a:lnL>
                    <a:lnR>
                      <a:noFill/>
                    </a:lnR>
                    <a:lnT>
                      <a:noFill/>
                    </a:lnT>
                    <a:lnB>
                      <a:noFill/>
                    </a:lnB>
                  </a:tcPr>
                </a:tc>
                <a:extLst>
                  <a:ext uri="{0D108BD9-81ED-4DB2-BD59-A6C34878D82A}">
                    <a16:rowId xmlns:a16="http://schemas.microsoft.com/office/drawing/2014/main" val="3301655136"/>
                  </a:ext>
                </a:extLst>
              </a:tr>
              <a:tr h="361409">
                <a:tc>
                  <a:txBody>
                    <a:bodyPr/>
                    <a:lstStyle/>
                    <a:p>
                      <a:pPr algn="l" fontAlgn="b"/>
                      <a:r>
                        <a:rPr lang="es-CL" sz="2000" u="none" strike="noStrike" dirty="0">
                          <a:effectLst/>
                        </a:rPr>
                        <a:t>Costos de Sueldos y Leyes Sociales</a:t>
                      </a:r>
                      <a:endParaRPr lang="es-CL" sz="2000" b="0" i="0" u="none" strike="noStrike" dirty="0">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r" fontAlgn="b"/>
                      <a:r>
                        <a:rPr lang="es-CL" sz="2000" u="none" strike="noStrike" dirty="0">
                          <a:effectLst/>
                        </a:rPr>
                        <a:t>1.800.310.227</a:t>
                      </a:r>
                      <a:endParaRPr lang="es-CL" sz="2000" b="0" i="0" u="none" strike="noStrike" dirty="0">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fontAlgn="b"/>
                      <a:endParaRPr lang="es-CL" sz="2000" b="0" i="0" u="none" strike="noStrike">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180832238"/>
                  </a:ext>
                </a:extLst>
              </a:tr>
              <a:tr h="361409">
                <a:tc>
                  <a:txBody>
                    <a:bodyPr/>
                    <a:lstStyle/>
                    <a:p>
                      <a:pPr algn="l" fontAlgn="b"/>
                      <a:r>
                        <a:rPr lang="es-CL" sz="2000" u="none" strike="noStrike">
                          <a:effectLst/>
                        </a:rPr>
                        <a:t>Aguinaldo, Escolaridad, Bonos</a:t>
                      </a:r>
                      <a:endParaRPr lang="es-CL" sz="2000" b="0" i="0" u="none" strike="noStrike">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r" fontAlgn="b"/>
                      <a:r>
                        <a:rPr lang="es-CL" sz="2000" u="none" strike="noStrike" dirty="0">
                          <a:effectLst/>
                        </a:rPr>
                        <a:t>32.938.739</a:t>
                      </a:r>
                      <a:endParaRPr lang="es-CL" sz="2000" b="0" i="0" u="none" strike="noStrike" dirty="0">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fontAlgn="b"/>
                      <a:endParaRPr lang="es-CL" sz="2000" b="0" i="0" u="none" strike="noStrike">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4172433034"/>
                  </a:ext>
                </a:extLst>
              </a:tr>
              <a:tr h="361409">
                <a:tc>
                  <a:txBody>
                    <a:bodyPr/>
                    <a:lstStyle/>
                    <a:p>
                      <a:pPr algn="l" fontAlgn="b"/>
                      <a:r>
                        <a:rPr lang="es-CL" sz="2000" u="none" strike="noStrike">
                          <a:effectLst/>
                        </a:rPr>
                        <a:t>Servicios a Honorarios </a:t>
                      </a:r>
                      <a:endParaRPr lang="es-CL" sz="2000" b="0" i="0" u="none" strike="noStrike">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r" fontAlgn="b"/>
                      <a:r>
                        <a:rPr lang="es-CL" sz="2000" u="none" strike="noStrike" dirty="0">
                          <a:effectLst/>
                        </a:rPr>
                        <a:t>50.845.772</a:t>
                      </a:r>
                      <a:endParaRPr lang="es-CL" sz="2000" b="0" i="0" u="none" strike="noStrike" dirty="0">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fontAlgn="b"/>
                      <a:endParaRPr lang="es-CL" sz="2000" b="0" i="0" u="none" strike="noStrike">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578356263"/>
                  </a:ext>
                </a:extLst>
              </a:tr>
              <a:tr h="361409">
                <a:tc>
                  <a:txBody>
                    <a:bodyPr/>
                    <a:lstStyle/>
                    <a:p>
                      <a:pPr algn="l" fontAlgn="b"/>
                      <a:r>
                        <a:rPr lang="es-CL" sz="2000" u="none" strike="noStrike">
                          <a:effectLst/>
                        </a:rPr>
                        <a:t>Indemnizacion por Finiquitos</a:t>
                      </a:r>
                      <a:endParaRPr lang="es-CL" sz="2000" b="0" i="0" u="none" strike="noStrike">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r" fontAlgn="b"/>
                      <a:r>
                        <a:rPr lang="es-CL" sz="2000" u="none" strike="noStrike" dirty="0">
                          <a:effectLst/>
                        </a:rPr>
                        <a:t>42.188.484</a:t>
                      </a:r>
                      <a:endParaRPr lang="es-CL" sz="2000" b="0" i="0" u="none" strike="noStrike" dirty="0">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fontAlgn="b"/>
                      <a:r>
                        <a:rPr lang="es-CL" sz="2000" u="none" strike="noStrike">
                          <a:effectLst/>
                        </a:rPr>
                        <a:t> </a:t>
                      </a:r>
                      <a:endParaRPr lang="es-CL" sz="2000" b="1" i="0" u="none" strike="noStrike">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807477070"/>
                  </a:ext>
                </a:extLst>
              </a:tr>
              <a:tr h="711867">
                <a:tc gridSpan="2">
                  <a:txBody>
                    <a:bodyPr/>
                    <a:lstStyle/>
                    <a:p>
                      <a:pPr algn="l" fontAlgn="b"/>
                      <a:r>
                        <a:rPr lang="es-CL" sz="2000" u="none" strike="noStrike" dirty="0">
                          <a:effectLst/>
                        </a:rPr>
                        <a:t>Total de Gastos en remuneraciones del Personal</a:t>
                      </a:r>
                      <a:endParaRPr lang="es-CL" sz="2000" b="1" i="0" u="none" strike="noStrike" dirty="0">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endParaRPr lang="es-CL"/>
                    </a:p>
                  </a:txBody>
                  <a:tcPr/>
                </a:tc>
                <a:tc>
                  <a:txBody>
                    <a:bodyPr/>
                    <a:lstStyle/>
                    <a:p>
                      <a:pPr algn="r" fontAlgn="b"/>
                      <a:r>
                        <a:rPr lang="es-CL" sz="2000" u="none" strike="noStrike" dirty="0">
                          <a:effectLst/>
                        </a:rPr>
                        <a:t>1.926.283.222</a:t>
                      </a:r>
                      <a:endParaRPr lang="es-CL" sz="2000" b="1" i="0" u="none" strike="noStrike" dirty="0">
                        <a:effectLst/>
                        <a:latin typeface="Arial" panose="020B060402020202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9744964"/>
                  </a:ext>
                </a:extLst>
              </a:tr>
            </a:tbl>
          </a:graphicData>
        </a:graphic>
      </p:graphicFrame>
    </p:spTree>
    <p:extLst>
      <p:ext uri="{BB962C8B-B14F-4D97-AF65-F5344CB8AC3E}">
        <p14:creationId xmlns:p14="http://schemas.microsoft.com/office/powerpoint/2010/main" val="152917639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nvPr>
        </p:nvGraphicFramePr>
        <p:xfrm>
          <a:off x="251520" y="188640"/>
          <a:ext cx="8712968" cy="6120671"/>
        </p:xfrm>
        <a:graphic>
          <a:graphicData uri="http://schemas.openxmlformats.org/drawingml/2006/table">
            <a:tbl>
              <a:tblPr/>
              <a:tblGrid>
                <a:gridCol w="1475155">
                  <a:extLst>
                    <a:ext uri="{9D8B030D-6E8A-4147-A177-3AD203B41FA5}">
                      <a16:colId xmlns:a16="http://schemas.microsoft.com/office/drawing/2014/main" val="459403038"/>
                    </a:ext>
                  </a:extLst>
                </a:gridCol>
                <a:gridCol w="2801734">
                  <a:extLst>
                    <a:ext uri="{9D8B030D-6E8A-4147-A177-3AD203B41FA5}">
                      <a16:colId xmlns:a16="http://schemas.microsoft.com/office/drawing/2014/main" val="2259273456"/>
                    </a:ext>
                  </a:extLst>
                </a:gridCol>
                <a:gridCol w="1400867">
                  <a:extLst>
                    <a:ext uri="{9D8B030D-6E8A-4147-A177-3AD203B41FA5}">
                      <a16:colId xmlns:a16="http://schemas.microsoft.com/office/drawing/2014/main" val="2182583418"/>
                    </a:ext>
                  </a:extLst>
                </a:gridCol>
                <a:gridCol w="1432705">
                  <a:extLst>
                    <a:ext uri="{9D8B030D-6E8A-4147-A177-3AD203B41FA5}">
                      <a16:colId xmlns:a16="http://schemas.microsoft.com/office/drawing/2014/main" val="2837154531"/>
                    </a:ext>
                  </a:extLst>
                </a:gridCol>
                <a:gridCol w="1602507">
                  <a:extLst>
                    <a:ext uri="{9D8B030D-6E8A-4147-A177-3AD203B41FA5}">
                      <a16:colId xmlns:a16="http://schemas.microsoft.com/office/drawing/2014/main" val="333186063"/>
                    </a:ext>
                  </a:extLst>
                </a:gridCol>
              </a:tblGrid>
              <a:tr h="266599">
                <a:tc gridSpan="2">
                  <a:txBody>
                    <a:bodyPr/>
                    <a:lstStyle/>
                    <a:p>
                      <a:pPr algn="l" fontAlgn="b"/>
                      <a:r>
                        <a:rPr lang="es-CL" sz="1400" b="1" i="0" u="sng" strike="noStrike" dirty="0">
                          <a:effectLst/>
                          <a:latin typeface="Arial" panose="020B0604020202020204" pitchFamily="34" charset="0"/>
                        </a:rPr>
                        <a:t>Detalle </a:t>
                      </a:r>
                      <a:r>
                        <a:rPr lang="es-CL" sz="1400" b="1" i="0" u="sng" strike="noStrike" dirty="0" err="1">
                          <a:effectLst/>
                          <a:latin typeface="Arial" panose="020B0604020202020204" pitchFamily="34" charset="0"/>
                        </a:rPr>
                        <a:t>Generico</a:t>
                      </a:r>
                      <a:r>
                        <a:rPr lang="es-CL" sz="1400" b="1" i="0" u="sng" strike="noStrike" dirty="0">
                          <a:effectLst/>
                          <a:latin typeface="Arial" panose="020B0604020202020204" pitchFamily="34" charset="0"/>
                        </a:rPr>
                        <a:t> de Gastos</a:t>
                      </a:r>
                    </a:p>
                  </a:txBody>
                  <a:tcPr marL="6837" marR="6837" marT="68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endParaRPr lang="es-CL"/>
                    </a:p>
                  </a:txBody>
                  <a:tcPr/>
                </a:tc>
                <a:tc>
                  <a:txBody>
                    <a:bodyPr/>
                    <a:lstStyle/>
                    <a:p>
                      <a:pPr algn="l" fontAlgn="b"/>
                      <a:endParaRPr lang="es-CL" sz="1400" b="0" i="0" u="none" strike="noStrike">
                        <a:effectLst/>
                        <a:latin typeface="Arial" panose="020B0604020202020204" pitchFamily="34" charset="0"/>
                      </a:endParaRPr>
                    </a:p>
                  </a:txBody>
                  <a:tcPr marL="6837" marR="6837" marT="68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fontAlgn="b"/>
                      <a:endParaRPr lang="es-CL" sz="1400" b="0" i="0" u="none" strike="noStrike">
                        <a:effectLst/>
                        <a:latin typeface="Arial" panose="020B0604020202020204" pitchFamily="34" charset="0"/>
                      </a:endParaRPr>
                    </a:p>
                  </a:txBody>
                  <a:tcPr marL="6837" marR="6837" marT="68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fontAlgn="b"/>
                      <a:endParaRPr lang="es-CL" sz="1400" b="0" i="0" u="none" strike="noStrike">
                        <a:effectLst/>
                        <a:latin typeface="Arial" panose="020B0604020202020204" pitchFamily="34" charset="0"/>
                      </a:endParaRPr>
                    </a:p>
                  </a:txBody>
                  <a:tcPr marL="6837" marR="6837" marT="68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488576476"/>
                  </a:ext>
                </a:extLst>
              </a:tr>
              <a:tr h="266599">
                <a:tc gridSpan="2">
                  <a:txBody>
                    <a:bodyPr/>
                    <a:lstStyle/>
                    <a:p>
                      <a:pPr algn="l" fontAlgn="b"/>
                      <a:r>
                        <a:rPr lang="es-CL" sz="1400" b="0" i="0" u="none" strike="noStrike">
                          <a:effectLst/>
                          <a:latin typeface="Arial" panose="020B0604020202020204" pitchFamily="34" charset="0"/>
                        </a:rPr>
                        <a:t>Gastos Generales  </a:t>
                      </a:r>
                    </a:p>
                  </a:txBody>
                  <a:tcPr marL="6837" marR="6837" marT="68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endParaRPr lang="es-CL"/>
                    </a:p>
                  </a:txBody>
                  <a:tcPr/>
                </a:tc>
                <a:tc>
                  <a:txBody>
                    <a:bodyPr/>
                    <a:lstStyle/>
                    <a:p>
                      <a:pPr algn="r" fontAlgn="b"/>
                      <a:r>
                        <a:rPr lang="es-CL" sz="1400" b="0" i="0" u="none" strike="noStrike">
                          <a:effectLst/>
                          <a:latin typeface="Arial" panose="020B0604020202020204" pitchFamily="34" charset="0"/>
                        </a:rPr>
                        <a:t>14.783.937</a:t>
                      </a:r>
                    </a:p>
                  </a:txBody>
                  <a:tcPr marL="6837" marR="6837" marT="68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fontAlgn="b"/>
                      <a:endParaRPr lang="es-CL" sz="1400" b="0" i="0" u="none" strike="noStrike">
                        <a:effectLst/>
                        <a:latin typeface="Arial" panose="020B0604020202020204" pitchFamily="34" charset="0"/>
                      </a:endParaRPr>
                    </a:p>
                  </a:txBody>
                  <a:tcPr marL="6837" marR="6837" marT="68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fontAlgn="b"/>
                      <a:endParaRPr lang="es-CL" sz="1400" b="0" i="0" u="none" strike="noStrike">
                        <a:effectLst/>
                        <a:latin typeface="Arial" panose="020B0604020202020204" pitchFamily="34" charset="0"/>
                      </a:endParaRPr>
                    </a:p>
                  </a:txBody>
                  <a:tcPr marL="6837" marR="6837" marT="68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355605597"/>
                  </a:ext>
                </a:extLst>
              </a:tr>
              <a:tr h="266599">
                <a:tc gridSpan="2">
                  <a:txBody>
                    <a:bodyPr/>
                    <a:lstStyle/>
                    <a:p>
                      <a:pPr algn="l" fontAlgn="b"/>
                      <a:r>
                        <a:rPr lang="es-CL" sz="1400" b="0" i="0" u="none" strike="noStrike">
                          <a:effectLst/>
                          <a:latin typeface="Arial" panose="020B0604020202020204" pitchFamily="34" charset="0"/>
                        </a:rPr>
                        <a:t>Gastos Utiles Escolares</a:t>
                      </a:r>
                    </a:p>
                  </a:txBody>
                  <a:tcPr marL="6837" marR="6837" marT="68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endParaRPr lang="es-CL"/>
                    </a:p>
                  </a:txBody>
                  <a:tcPr/>
                </a:tc>
                <a:tc>
                  <a:txBody>
                    <a:bodyPr/>
                    <a:lstStyle/>
                    <a:p>
                      <a:pPr algn="r" fontAlgn="b"/>
                      <a:r>
                        <a:rPr lang="es-CL" sz="1400" b="0" i="0" u="none" strike="noStrike">
                          <a:effectLst/>
                          <a:latin typeface="Arial" panose="020B0604020202020204" pitchFamily="34" charset="0"/>
                        </a:rPr>
                        <a:t>20.199.609</a:t>
                      </a:r>
                    </a:p>
                  </a:txBody>
                  <a:tcPr marL="6837" marR="6837" marT="68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fontAlgn="b"/>
                      <a:endParaRPr lang="es-CL" sz="1400" b="0" i="0" u="none" strike="noStrike">
                        <a:effectLst/>
                        <a:latin typeface="Arial" panose="020B0604020202020204" pitchFamily="34" charset="0"/>
                      </a:endParaRPr>
                    </a:p>
                  </a:txBody>
                  <a:tcPr marL="6837" marR="6837" marT="68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fontAlgn="b"/>
                      <a:endParaRPr lang="es-CL" sz="1400" b="0" i="0" u="none" strike="noStrike">
                        <a:effectLst/>
                        <a:latin typeface="Arial" panose="020B0604020202020204" pitchFamily="34" charset="0"/>
                      </a:endParaRPr>
                    </a:p>
                  </a:txBody>
                  <a:tcPr marL="6837" marR="6837" marT="68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482575360"/>
                  </a:ext>
                </a:extLst>
              </a:tr>
              <a:tr h="266599">
                <a:tc gridSpan="2">
                  <a:txBody>
                    <a:bodyPr/>
                    <a:lstStyle/>
                    <a:p>
                      <a:pPr algn="l" fontAlgn="b"/>
                      <a:r>
                        <a:rPr lang="es-CL" sz="1400" b="0" i="0" u="none" strike="noStrike">
                          <a:effectLst/>
                          <a:latin typeface="Arial" panose="020B0604020202020204" pitchFamily="34" charset="0"/>
                        </a:rPr>
                        <a:t>Gastos por Insumos Computacionales</a:t>
                      </a:r>
                    </a:p>
                  </a:txBody>
                  <a:tcPr marL="6837" marR="6837" marT="68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endParaRPr lang="es-CL"/>
                    </a:p>
                  </a:txBody>
                  <a:tcPr/>
                </a:tc>
                <a:tc>
                  <a:txBody>
                    <a:bodyPr/>
                    <a:lstStyle/>
                    <a:p>
                      <a:pPr algn="r" fontAlgn="b"/>
                      <a:r>
                        <a:rPr lang="es-CL" sz="1400" b="0" i="0" u="none" strike="noStrike">
                          <a:effectLst/>
                          <a:latin typeface="Arial" panose="020B0604020202020204" pitchFamily="34" charset="0"/>
                        </a:rPr>
                        <a:t>11.307.315</a:t>
                      </a:r>
                    </a:p>
                  </a:txBody>
                  <a:tcPr marL="6837" marR="6837" marT="68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fontAlgn="b"/>
                      <a:endParaRPr lang="es-CL" sz="1400" b="0" i="0" u="none" strike="noStrike">
                        <a:effectLst/>
                        <a:latin typeface="Arial" panose="020B0604020202020204" pitchFamily="34" charset="0"/>
                      </a:endParaRPr>
                    </a:p>
                  </a:txBody>
                  <a:tcPr marL="6837" marR="6837" marT="68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fontAlgn="b"/>
                      <a:endParaRPr lang="es-CL" sz="1400" b="0" i="0" u="none" strike="noStrike">
                        <a:effectLst/>
                        <a:latin typeface="Arial" panose="020B0604020202020204" pitchFamily="34" charset="0"/>
                      </a:endParaRPr>
                    </a:p>
                  </a:txBody>
                  <a:tcPr marL="6837" marR="6837" marT="68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545084756"/>
                  </a:ext>
                </a:extLst>
              </a:tr>
              <a:tr h="266599">
                <a:tc gridSpan="2">
                  <a:txBody>
                    <a:bodyPr/>
                    <a:lstStyle/>
                    <a:p>
                      <a:pPr algn="l" fontAlgn="b"/>
                      <a:r>
                        <a:rPr lang="es-CL" sz="1400" b="0" i="0" u="none" strike="noStrike">
                          <a:effectLst/>
                          <a:latin typeface="Arial" panose="020B0604020202020204" pitchFamily="34" charset="0"/>
                        </a:rPr>
                        <a:t>Gastos Licencias Windows y Syscol</a:t>
                      </a:r>
                    </a:p>
                  </a:txBody>
                  <a:tcPr marL="6837" marR="6837" marT="68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endParaRPr lang="es-CL"/>
                    </a:p>
                  </a:txBody>
                  <a:tcPr/>
                </a:tc>
                <a:tc>
                  <a:txBody>
                    <a:bodyPr/>
                    <a:lstStyle/>
                    <a:p>
                      <a:pPr algn="r" fontAlgn="b"/>
                      <a:r>
                        <a:rPr lang="es-CL" sz="1400" b="0" i="0" u="none" strike="noStrike">
                          <a:effectLst/>
                          <a:latin typeface="Arial" panose="020B0604020202020204" pitchFamily="34" charset="0"/>
                        </a:rPr>
                        <a:t>18.372.867</a:t>
                      </a:r>
                    </a:p>
                  </a:txBody>
                  <a:tcPr marL="6837" marR="6837" marT="68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fontAlgn="b"/>
                      <a:endParaRPr lang="es-CL" sz="1400" b="0" i="0" u="none" strike="noStrike">
                        <a:effectLst/>
                        <a:latin typeface="Arial" panose="020B0604020202020204" pitchFamily="34" charset="0"/>
                      </a:endParaRPr>
                    </a:p>
                  </a:txBody>
                  <a:tcPr marL="6837" marR="6837" marT="68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fontAlgn="b"/>
                      <a:endParaRPr lang="es-CL" sz="1400" b="0" i="0" u="none" strike="noStrike">
                        <a:effectLst/>
                        <a:latin typeface="Arial" panose="020B0604020202020204" pitchFamily="34" charset="0"/>
                      </a:endParaRPr>
                    </a:p>
                  </a:txBody>
                  <a:tcPr marL="6837" marR="6837" marT="68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562626914"/>
                  </a:ext>
                </a:extLst>
              </a:tr>
              <a:tr h="266599">
                <a:tc gridSpan="2">
                  <a:txBody>
                    <a:bodyPr/>
                    <a:lstStyle/>
                    <a:p>
                      <a:pPr algn="l" fontAlgn="b"/>
                      <a:r>
                        <a:rPr lang="es-CL" sz="1400" b="0" i="0" u="none" strike="noStrike">
                          <a:effectLst/>
                          <a:latin typeface="Arial" panose="020B0604020202020204" pitchFamily="34" charset="0"/>
                        </a:rPr>
                        <a:t>Gastos por consumo Energia Electrica</a:t>
                      </a:r>
                    </a:p>
                  </a:txBody>
                  <a:tcPr marL="6837" marR="6837" marT="68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endParaRPr lang="es-CL"/>
                    </a:p>
                  </a:txBody>
                  <a:tcPr/>
                </a:tc>
                <a:tc>
                  <a:txBody>
                    <a:bodyPr/>
                    <a:lstStyle/>
                    <a:p>
                      <a:pPr algn="r" fontAlgn="b"/>
                      <a:r>
                        <a:rPr lang="es-CL" sz="1400" b="0" i="0" u="none" strike="noStrike">
                          <a:effectLst/>
                          <a:latin typeface="Arial" panose="020B0604020202020204" pitchFamily="34" charset="0"/>
                        </a:rPr>
                        <a:t>16.126.396</a:t>
                      </a:r>
                    </a:p>
                  </a:txBody>
                  <a:tcPr marL="6837" marR="6837" marT="68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fontAlgn="b"/>
                      <a:endParaRPr lang="es-CL" sz="1400" b="0" i="0" u="none" strike="noStrike">
                        <a:effectLst/>
                        <a:latin typeface="Arial" panose="020B0604020202020204" pitchFamily="34" charset="0"/>
                      </a:endParaRPr>
                    </a:p>
                  </a:txBody>
                  <a:tcPr marL="6837" marR="6837" marT="68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fontAlgn="b"/>
                      <a:endParaRPr lang="es-CL" sz="1400" b="0" i="0" u="none" strike="noStrike">
                        <a:effectLst/>
                        <a:latin typeface="Arial" panose="020B0604020202020204" pitchFamily="34" charset="0"/>
                      </a:endParaRPr>
                    </a:p>
                  </a:txBody>
                  <a:tcPr marL="6837" marR="6837" marT="68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818064774"/>
                  </a:ext>
                </a:extLst>
              </a:tr>
              <a:tr h="266599">
                <a:tc gridSpan="2">
                  <a:txBody>
                    <a:bodyPr/>
                    <a:lstStyle/>
                    <a:p>
                      <a:pPr algn="l" fontAlgn="b"/>
                      <a:r>
                        <a:rPr lang="es-CL" sz="1400" b="0" i="0" u="none" strike="noStrike">
                          <a:effectLst/>
                          <a:latin typeface="Arial" panose="020B0604020202020204" pitchFamily="34" charset="0"/>
                        </a:rPr>
                        <a:t>Gastos por consumo Agua Potable</a:t>
                      </a:r>
                    </a:p>
                  </a:txBody>
                  <a:tcPr marL="6837" marR="6837" marT="68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endParaRPr lang="es-CL"/>
                    </a:p>
                  </a:txBody>
                  <a:tcPr/>
                </a:tc>
                <a:tc>
                  <a:txBody>
                    <a:bodyPr/>
                    <a:lstStyle/>
                    <a:p>
                      <a:pPr algn="r" fontAlgn="b"/>
                      <a:r>
                        <a:rPr lang="es-CL" sz="1400" b="0" i="0" u="none" strike="noStrike">
                          <a:effectLst/>
                          <a:latin typeface="Arial" panose="020B0604020202020204" pitchFamily="34" charset="0"/>
                        </a:rPr>
                        <a:t>6.125.590</a:t>
                      </a:r>
                    </a:p>
                  </a:txBody>
                  <a:tcPr marL="6837" marR="6837" marT="68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fontAlgn="b"/>
                      <a:endParaRPr lang="es-CL" sz="1400" b="0" i="0" u="none" strike="noStrike">
                        <a:effectLst/>
                        <a:latin typeface="Arial" panose="020B0604020202020204" pitchFamily="34" charset="0"/>
                      </a:endParaRPr>
                    </a:p>
                  </a:txBody>
                  <a:tcPr marL="6837" marR="6837" marT="68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fontAlgn="b"/>
                      <a:endParaRPr lang="es-CL" sz="1400" b="0" i="0" u="none" strike="noStrike">
                        <a:effectLst/>
                        <a:latin typeface="Arial" panose="020B0604020202020204" pitchFamily="34" charset="0"/>
                      </a:endParaRPr>
                    </a:p>
                  </a:txBody>
                  <a:tcPr marL="6837" marR="6837" marT="68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368971899"/>
                  </a:ext>
                </a:extLst>
              </a:tr>
              <a:tr h="266599">
                <a:tc gridSpan="2">
                  <a:txBody>
                    <a:bodyPr/>
                    <a:lstStyle/>
                    <a:p>
                      <a:pPr algn="l" fontAlgn="b"/>
                      <a:r>
                        <a:rPr lang="es-CL" sz="1400" b="0" i="0" u="none" strike="noStrike" dirty="0">
                          <a:effectLst/>
                          <a:latin typeface="Arial" panose="020B0604020202020204" pitchFamily="34" charset="0"/>
                        </a:rPr>
                        <a:t>Gastos </a:t>
                      </a:r>
                      <a:r>
                        <a:rPr lang="es-CL" sz="1400" b="0" i="0" u="none" strike="noStrike" dirty="0" err="1">
                          <a:effectLst/>
                          <a:latin typeface="Arial" panose="020B0604020202020204" pitchFamily="34" charset="0"/>
                        </a:rPr>
                        <a:t>Telefonico</a:t>
                      </a:r>
                      <a:r>
                        <a:rPr lang="es-CL" sz="1400" b="0" i="0" u="none" strike="noStrike" dirty="0">
                          <a:effectLst/>
                          <a:latin typeface="Arial" panose="020B0604020202020204" pitchFamily="34" charset="0"/>
                        </a:rPr>
                        <a:t> e Internet</a:t>
                      </a:r>
                    </a:p>
                  </a:txBody>
                  <a:tcPr marL="6837" marR="6837" marT="68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endParaRPr lang="es-CL"/>
                    </a:p>
                  </a:txBody>
                  <a:tcPr/>
                </a:tc>
                <a:tc>
                  <a:txBody>
                    <a:bodyPr/>
                    <a:lstStyle/>
                    <a:p>
                      <a:pPr algn="r" fontAlgn="b"/>
                      <a:r>
                        <a:rPr lang="es-CL" sz="1400" b="0" i="0" u="none" strike="noStrike">
                          <a:effectLst/>
                          <a:latin typeface="Arial" panose="020B0604020202020204" pitchFamily="34" charset="0"/>
                        </a:rPr>
                        <a:t>6.763.754</a:t>
                      </a:r>
                    </a:p>
                  </a:txBody>
                  <a:tcPr marL="6837" marR="6837" marT="68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fontAlgn="b"/>
                      <a:endParaRPr lang="es-CL" sz="1400" b="0" i="0" u="none" strike="noStrike">
                        <a:effectLst/>
                        <a:latin typeface="Arial" panose="020B0604020202020204" pitchFamily="34" charset="0"/>
                      </a:endParaRPr>
                    </a:p>
                  </a:txBody>
                  <a:tcPr marL="6837" marR="6837" marT="68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fontAlgn="b"/>
                      <a:endParaRPr lang="es-CL" sz="1400" b="0" i="0" u="none" strike="noStrike">
                        <a:effectLst/>
                        <a:latin typeface="Arial" panose="020B0604020202020204" pitchFamily="34" charset="0"/>
                      </a:endParaRPr>
                    </a:p>
                  </a:txBody>
                  <a:tcPr marL="6837" marR="6837" marT="68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095527150"/>
                  </a:ext>
                </a:extLst>
              </a:tr>
              <a:tr h="266599">
                <a:tc gridSpan="2">
                  <a:txBody>
                    <a:bodyPr/>
                    <a:lstStyle/>
                    <a:p>
                      <a:pPr algn="l" fontAlgn="b"/>
                      <a:r>
                        <a:rPr lang="es-CL" sz="1400" b="0" i="0" u="none" strike="noStrike">
                          <a:effectLst/>
                          <a:latin typeface="Arial" panose="020B0604020202020204" pitchFamily="34" charset="0"/>
                        </a:rPr>
                        <a:t>Gastos por Art de Aseo Y Consumo</a:t>
                      </a:r>
                    </a:p>
                  </a:txBody>
                  <a:tcPr marL="6837" marR="6837" marT="68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endParaRPr lang="es-CL"/>
                    </a:p>
                  </a:txBody>
                  <a:tcPr/>
                </a:tc>
                <a:tc>
                  <a:txBody>
                    <a:bodyPr/>
                    <a:lstStyle/>
                    <a:p>
                      <a:pPr algn="r" fontAlgn="b"/>
                      <a:r>
                        <a:rPr lang="es-CL" sz="1400" b="0" i="0" u="none" strike="noStrike">
                          <a:effectLst/>
                          <a:latin typeface="Arial" panose="020B0604020202020204" pitchFamily="34" charset="0"/>
                        </a:rPr>
                        <a:t>2.951.045</a:t>
                      </a:r>
                    </a:p>
                  </a:txBody>
                  <a:tcPr marL="6837" marR="6837" marT="68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fontAlgn="b"/>
                      <a:endParaRPr lang="es-CL" sz="1400" b="0" i="0" u="none" strike="noStrike">
                        <a:effectLst/>
                        <a:latin typeface="Arial" panose="020B0604020202020204" pitchFamily="34" charset="0"/>
                      </a:endParaRPr>
                    </a:p>
                  </a:txBody>
                  <a:tcPr marL="6837" marR="6837" marT="68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fontAlgn="b"/>
                      <a:endParaRPr lang="es-CL" sz="1400" b="0" i="0" u="none" strike="noStrike" dirty="0">
                        <a:effectLst/>
                        <a:latin typeface="Arial" panose="020B0604020202020204" pitchFamily="34" charset="0"/>
                      </a:endParaRPr>
                    </a:p>
                  </a:txBody>
                  <a:tcPr marL="6837" marR="6837" marT="68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308588339"/>
                  </a:ext>
                </a:extLst>
              </a:tr>
              <a:tr h="266599">
                <a:tc gridSpan="2">
                  <a:txBody>
                    <a:bodyPr/>
                    <a:lstStyle/>
                    <a:p>
                      <a:pPr algn="l" fontAlgn="b"/>
                      <a:r>
                        <a:rPr lang="es-CL" sz="1400" b="0" i="0" u="none" strike="noStrike">
                          <a:effectLst/>
                          <a:latin typeface="Arial" panose="020B0604020202020204" pitchFamily="34" charset="0"/>
                        </a:rPr>
                        <a:t>Gastos Petroleo para Calefaccion</a:t>
                      </a:r>
                    </a:p>
                  </a:txBody>
                  <a:tcPr marL="6837" marR="6837" marT="68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endParaRPr lang="es-CL"/>
                    </a:p>
                  </a:txBody>
                  <a:tcPr/>
                </a:tc>
                <a:tc>
                  <a:txBody>
                    <a:bodyPr/>
                    <a:lstStyle/>
                    <a:p>
                      <a:pPr algn="r" fontAlgn="b"/>
                      <a:r>
                        <a:rPr lang="es-CL" sz="1400" b="0" i="0" u="none" strike="noStrike">
                          <a:effectLst/>
                          <a:latin typeface="Arial" panose="020B0604020202020204" pitchFamily="34" charset="0"/>
                        </a:rPr>
                        <a:t>37.016.217</a:t>
                      </a:r>
                    </a:p>
                  </a:txBody>
                  <a:tcPr marL="6837" marR="6837" marT="68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fontAlgn="b"/>
                      <a:endParaRPr lang="es-CL" sz="1400" b="0" i="0" u="none" strike="noStrike">
                        <a:effectLst/>
                        <a:latin typeface="Arial" panose="020B0604020202020204" pitchFamily="34" charset="0"/>
                      </a:endParaRPr>
                    </a:p>
                  </a:txBody>
                  <a:tcPr marL="6837" marR="6837" marT="68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fontAlgn="b"/>
                      <a:endParaRPr lang="es-CL" sz="1400" b="0" i="0" u="none" strike="noStrike">
                        <a:effectLst/>
                        <a:latin typeface="Arial" panose="020B0604020202020204" pitchFamily="34" charset="0"/>
                      </a:endParaRPr>
                    </a:p>
                  </a:txBody>
                  <a:tcPr marL="6837" marR="6837" marT="68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4289805158"/>
                  </a:ext>
                </a:extLst>
              </a:tr>
              <a:tr h="266599">
                <a:tc gridSpan="2">
                  <a:txBody>
                    <a:bodyPr/>
                    <a:lstStyle/>
                    <a:p>
                      <a:pPr algn="l" fontAlgn="b"/>
                      <a:r>
                        <a:rPr lang="es-CL" sz="1400" b="0" i="0" u="none" strike="noStrike">
                          <a:effectLst/>
                          <a:latin typeface="Arial" panose="020B0604020202020204" pitchFamily="34" charset="0"/>
                        </a:rPr>
                        <a:t>Mantencion y Reparacion Edificios y equipos</a:t>
                      </a:r>
                    </a:p>
                  </a:txBody>
                  <a:tcPr marL="6837" marR="6837" marT="68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endParaRPr lang="es-CL"/>
                    </a:p>
                  </a:txBody>
                  <a:tcPr/>
                </a:tc>
                <a:tc>
                  <a:txBody>
                    <a:bodyPr/>
                    <a:lstStyle/>
                    <a:p>
                      <a:pPr algn="r" fontAlgn="b"/>
                      <a:r>
                        <a:rPr lang="es-CL" sz="1400" b="0" i="0" u="none" strike="noStrike">
                          <a:effectLst/>
                          <a:latin typeface="Arial" panose="020B0604020202020204" pitchFamily="34" charset="0"/>
                        </a:rPr>
                        <a:t>166.706.919</a:t>
                      </a:r>
                    </a:p>
                  </a:txBody>
                  <a:tcPr marL="6837" marR="6837" marT="68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fontAlgn="b"/>
                      <a:endParaRPr lang="es-CL" sz="1400" b="0" i="0" u="none" strike="noStrike">
                        <a:effectLst/>
                        <a:latin typeface="Arial" panose="020B0604020202020204" pitchFamily="34" charset="0"/>
                      </a:endParaRPr>
                    </a:p>
                  </a:txBody>
                  <a:tcPr marL="6837" marR="6837" marT="68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fontAlgn="b"/>
                      <a:endParaRPr lang="es-CL" sz="1400" b="0" i="0" u="none" strike="noStrike">
                        <a:effectLst/>
                        <a:latin typeface="Arial" panose="020B0604020202020204" pitchFamily="34" charset="0"/>
                      </a:endParaRPr>
                    </a:p>
                  </a:txBody>
                  <a:tcPr marL="6837" marR="6837" marT="68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774799189"/>
                  </a:ext>
                </a:extLst>
              </a:tr>
              <a:tr h="266599">
                <a:tc gridSpan="2">
                  <a:txBody>
                    <a:bodyPr/>
                    <a:lstStyle/>
                    <a:p>
                      <a:pPr algn="l" fontAlgn="b"/>
                      <a:r>
                        <a:rPr lang="es-CL" sz="1400" b="0" i="0" u="none" strike="noStrike">
                          <a:effectLst/>
                          <a:latin typeface="Arial" panose="020B0604020202020204" pitchFamily="34" charset="0"/>
                        </a:rPr>
                        <a:t>Gastos Uso Infraextructura Colegio</a:t>
                      </a:r>
                    </a:p>
                  </a:txBody>
                  <a:tcPr marL="6837" marR="6837" marT="68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endParaRPr lang="es-CL"/>
                    </a:p>
                  </a:txBody>
                  <a:tcPr/>
                </a:tc>
                <a:tc>
                  <a:txBody>
                    <a:bodyPr/>
                    <a:lstStyle/>
                    <a:p>
                      <a:pPr algn="r" fontAlgn="b"/>
                      <a:r>
                        <a:rPr lang="es-CL" sz="1400" b="0" i="0" u="none" strike="noStrike">
                          <a:effectLst/>
                          <a:latin typeface="Arial" panose="020B0604020202020204" pitchFamily="34" charset="0"/>
                        </a:rPr>
                        <a:t>171.681.014</a:t>
                      </a:r>
                    </a:p>
                  </a:txBody>
                  <a:tcPr marL="6837" marR="6837" marT="68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fontAlgn="b"/>
                      <a:endParaRPr lang="es-CL" sz="1400" b="0" i="0" u="none" strike="noStrike">
                        <a:effectLst/>
                        <a:latin typeface="Arial" panose="020B0604020202020204" pitchFamily="34" charset="0"/>
                      </a:endParaRPr>
                    </a:p>
                  </a:txBody>
                  <a:tcPr marL="6837" marR="6837" marT="68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fontAlgn="b"/>
                      <a:endParaRPr lang="es-CL" sz="1400" b="0" i="0" u="none" strike="noStrike">
                        <a:effectLst/>
                        <a:latin typeface="Arial" panose="020B0604020202020204" pitchFamily="34" charset="0"/>
                      </a:endParaRPr>
                    </a:p>
                  </a:txBody>
                  <a:tcPr marL="6837" marR="6837" marT="68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3762148737"/>
                  </a:ext>
                </a:extLst>
              </a:tr>
              <a:tr h="266599">
                <a:tc gridSpan="2">
                  <a:txBody>
                    <a:bodyPr/>
                    <a:lstStyle/>
                    <a:p>
                      <a:pPr algn="l" fontAlgn="b"/>
                      <a:r>
                        <a:rPr lang="es-CL" sz="1400" b="0" i="0" u="none" strike="noStrike">
                          <a:effectLst/>
                          <a:latin typeface="Arial" panose="020B0604020202020204" pitchFamily="34" charset="0"/>
                        </a:rPr>
                        <a:t>Gastos Legales y Notariales</a:t>
                      </a:r>
                    </a:p>
                  </a:txBody>
                  <a:tcPr marL="6837" marR="6837" marT="68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endParaRPr lang="es-CL"/>
                    </a:p>
                  </a:txBody>
                  <a:tcPr/>
                </a:tc>
                <a:tc>
                  <a:txBody>
                    <a:bodyPr/>
                    <a:lstStyle/>
                    <a:p>
                      <a:pPr algn="r" fontAlgn="b"/>
                      <a:r>
                        <a:rPr lang="es-CL" sz="1400" b="0" i="0" u="none" strike="noStrike">
                          <a:effectLst/>
                          <a:latin typeface="Arial" panose="020B0604020202020204" pitchFamily="34" charset="0"/>
                        </a:rPr>
                        <a:t>1.416.195</a:t>
                      </a:r>
                    </a:p>
                  </a:txBody>
                  <a:tcPr marL="6837" marR="6837" marT="68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fontAlgn="b"/>
                      <a:endParaRPr lang="es-CL" sz="1400" b="0" i="0" u="none" strike="noStrike">
                        <a:effectLst/>
                        <a:latin typeface="Arial" panose="020B0604020202020204" pitchFamily="34" charset="0"/>
                      </a:endParaRPr>
                    </a:p>
                  </a:txBody>
                  <a:tcPr marL="6837" marR="6837" marT="68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fontAlgn="b"/>
                      <a:endParaRPr lang="es-CL" sz="1400" b="0" i="0" u="none" strike="noStrike">
                        <a:effectLst/>
                        <a:latin typeface="Arial" panose="020B0604020202020204" pitchFamily="34" charset="0"/>
                      </a:endParaRPr>
                    </a:p>
                  </a:txBody>
                  <a:tcPr marL="6837" marR="6837" marT="68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3243763370"/>
                  </a:ext>
                </a:extLst>
              </a:tr>
              <a:tr h="266599">
                <a:tc gridSpan="2">
                  <a:txBody>
                    <a:bodyPr/>
                    <a:lstStyle/>
                    <a:p>
                      <a:pPr algn="l" fontAlgn="b"/>
                      <a:r>
                        <a:rPr lang="es-CL" sz="1400" b="0" i="0" u="none" strike="noStrike">
                          <a:effectLst/>
                          <a:latin typeface="Arial" panose="020B0604020202020204" pitchFamily="34" charset="0"/>
                        </a:rPr>
                        <a:t>Gastos de Capacitacion</a:t>
                      </a:r>
                    </a:p>
                  </a:txBody>
                  <a:tcPr marL="6837" marR="6837" marT="68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endParaRPr lang="es-CL"/>
                    </a:p>
                  </a:txBody>
                  <a:tcPr/>
                </a:tc>
                <a:tc>
                  <a:txBody>
                    <a:bodyPr/>
                    <a:lstStyle/>
                    <a:p>
                      <a:pPr algn="r" fontAlgn="b"/>
                      <a:r>
                        <a:rPr lang="es-CL" sz="1400" b="0" i="0" u="none" strike="noStrike">
                          <a:effectLst/>
                          <a:latin typeface="Arial" panose="020B0604020202020204" pitchFamily="34" charset="0"/>
                        </a:rPr>
                        <a:t>24.721.000</a:t>
                      </a:r>
                    </a:p>
                  </a:txBody>
                  <a:tcPr marL="6837" marR="6837" marT="68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fontAlgn="b"/>
                      <a:endParaRPr lang="es-CL" sz="1400" b="0" i="0" u="none" strike="noStrike">
                        <a:effectLst/>
                        <a:latin typeface="Arial" panose="020B0604020202020204" pitchFamily="34" charset="0"/>
                      </a:endParaRPr>
                    </a:p>
                  </a:txBody>
                  <a:tcPr marL="6837" marR="6837" marT="68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fontAlgn="b"/>
                      <a:endParaRPr lang="es-CL" sz="1400" b="0" i="0" u="none" strike="noStrike">
                        <a:effectLst/>
                        <a:latin typeface="Arial" panose="020B0604020202020204" pitchFamily="34" charset="0"/>
                      </a:endParaRPr>
                    </a:p>
                  </a:txBody>
                  <a:tcPr marL="6837" marR="6837" marT="68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3084417006"/>
                  </a:ext>
                </a:extLst>
              </a:tr>
              <a:tr h="266599">
                <a:tc gridSpan="2">
                  <a:txBody>
                    <a:bodyPr/>
                    <a:lstStyle/>
                    <a:p>
                      <a:pPr algn="l" fontAlgn="b"/>
                      <a:r>
                        <a:rPr lang="es-CL" sz="1400" b="0" i="0" u="none" strike="noStrike">
                          <a:effectLst/>
                          <a:latin typeface="Arial" panose="020B0604020202020204" pitchFamily="34" charset="0"/>
                        </a:rPr>
                        <a:t>Gastos viaje y Movilizacion</a:t>
                      </a:r>
                    </a:p>
                  </a:txBody>
                  <a:tcPr marL="6837" marR="6837" marT="68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endParaRPr lang="es-CL"/>
                    </a:p>
                  </a:txBody>
                  <a:tcPr/>
                </a:tc>
                <a:tc>
                  <a:txBody>
                    <a:bodyPr/>
                    <a:lstStyle/>
                    <a:p>
                      <a:pPr algn="r" fontAlgn="b"/>
                      <a:r>
                        <a:rPr lang="es-CL" sz="1400" b="0" i="0" u="none" strike="noStrike">
                          <a:effectLst/>
                          <a:latin typeface="Arial" panose="020B0604020202020204" pitchFamily="34" charset="0"/>
                        </a:rPr>
                        <a:t>12.312.739</a:t>
                      </a:r>
                    </a:p>
                  </a:txBody>
                  <a:tcPr marL="6837" marR="6837" marT="68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fontAlgn="b"/>
                      <a:endParaRPr lang="es-CL" sz="1400" b="0" i="0" u="none" strike="noStrike">
                        <a:effectLst/>
                        <a:latin typeface="Arial" panose="020B0604020202020204" pitchFamily="34" charset="0"/>
                      </a:endParaRPr>
                    </a:p>
                  </a:txBody>
                  <a:tcPr marL="6837" marR="6837" marT="68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fontAlgn="b"/>
                      <a:endParaRPr lang="es-CL" sz="1400" b="0" i="0" u="none" strike="noStrike">
                        <a:effectLst/>
                        <a:latin typeface="Arial" panose="020B0604020202020204" pitchFamily="34" charset="0"/>
                      </a:endParaRPr>
                    </a:p>
                  </a:txBody>
                  <a:tcPr marL="6837" marR="6837" marT="68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103398662"/>
                  </a:ext>
                </a:extLst>
              </a:tr>
              <a:tr h="266599">
                <a:tc gridSpan="2">
                  <a:txBody>
                    <a:bodyPr/>
                    <a:lstStyle/>
                    <a:p>
                      <a:pPr algn="l" fontAlgn="b"/>
                      <a:r>
                        <a:rPr lang="es-CL" sz="1400" b="0" i="0" u="none" strike="noStrike">
                          <a:effectLst/>
                          <a:latin typeface="Arial" panose="020B0604020202020204" pitchFamily="34" charset="0"/>
                        </a:rPr>
                        <a:t>Gastos pastoral y recreacion</a:t>
                      </a:r>
                    </a:p>
                  </a:txBody>
                  <a:tcPr marL="6837" marR="6837" marT="68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endParaRPr lang="es-CL"/>
                    </a:p>
                  </a:txBody>
                  <a:tcPr/>
                </a:tc>
                <a:tc>
                  <a:txBody>
                    <a:bodyPr/>
                    <a:lstStyle/>
                    <a:p>
                      <a:pPr algn="r" fontAlgn="b"/>
                      <a:r>
                        <a:rPr lang="es-CL" sz="1400" b="0" i="0" u="none" strike="noStrike">
                          <a:effectLst/>
                          <a:latin typeface="Arial" panose="020B0604020202020204" pitchFamily="34" charset="0"/>
                        </a:rPr>
                        <a:t>9.189.812</a:t>
                      </a:r>
                    </a:p>
                  </a:txBody>
                  <a:tcPr marL="6837" marR="6837" marT="68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fontAlgn="b"/>
                      <a:endParaRPr lang="es-CL" sz="1400" b="0" i="0" u="none" strike="noStrike">
                        <a:effectLst/>
                        <a:latin typeface="Arial" panose="020B0604020202020204" pitchFamily="34" charset="0"/>
                      </a:endParaRPr>
                    </a:p>
                  </a:txBody>
                  <a:tcPr marL="6837" marR="6837" marT="68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fontAlgn="b"/>
                      <a:endParaRPr lang="es-CL" sz="1400" b="0" i="0" u="none" strike="noStrike">
                        <a:effectLst/>
                        <a:latin typeface="Arial" panose="020B0604020202020204" pitchFamily="34" charset="0"/>
                      </a:endParaRPr>
                    </a:p>
                  </a:txBody>
                  <a:tcPr marL="6837" marR="6837" marT="68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4128229848"/>
                  </a:ext>
                </a:extLst>
              </a:tr>
              <a:tr h="266599">
                <a:tc gridSpan="2">
                  <a:txBody>
                    <a:bodyPr/>
                    <a:lstStyle/>
                    <a:p>
                      <a:pPr algn="l" fontAlgn="b"/>
                      <a:r>
                        <a:rPr lang="es-CL" sz="1400" b="0" i="0" u="none" strike="noStrike">
                          <a:effectLst/>
                          <a:latin typeface="Arial" panose="020B0604020202020204" pitchFamily="34" charset="0"/>
                        </a:rPr>
                        <a:t>Gastos Asesorias Externas</a:t>
                      </a:r>
                    </a:p>
                  </a:txBody>
                  <a:tcPr marL="6837" marR="6837" marT="68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endParaRPr lang="es-CL"/>
                    </a:p>
                  </a:txBody>
                  <a:tcPr/>
                </a:tc>
                <a:tc>
                  <a:txBody>
                    <a:bodyPr/>
                    <a:lstStyle/>
                    <a:p>
                      <a:pPr algn="r" fontAlgn="b"/>
                      <a:r>
                        <a:rPr lang="es-CL" sz="1400" b="0" i="0" u="none" strike="noStrike">
                          <a:effectLst/>
                          <a:latin typeface="Arial" panose="020B0604020202020204" pitchFamily="34" charset="0"/>
                        </a:rPr>
                        <a:t>6.000.000</a:t>
                      </a:r>
                    </a:p>
                  </a:txBody>
                  <a:tcPr marL="6837" marR="6837" marT="68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fontAlgn="b"/>
                      <a:endParaRPr lang="es-CL" sz="1400" b="0" i="0" u="none" strike="noStrike">
                        <a:effectLst/>
                        <a:latin typeface="Arial" panose="020B0604020202020204" pitchFamily="34" charset="0"/>
                      </a:endParaRPr>
                    </a:p>
                  </a:txBody>
                  <a:tcPr marL="6837" marR="6837" marT="68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fontAlgn="b"/>
                      <a:endParaRPr lang="es-CL" sz="1400" b="0" i="0" u="none" strike="noStrike">
                        <a:effectLst/>
                        <a:latin typeface="Arial" panose="020B0604020202020204" pitchFamily="34" charset="0"/>
                      </a:endParaRPr>
                    </a:p>
                  </a:txBody>
                  <a:tcPr marL="6837" marR="6837" marT="68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381551998"/>
                  </a:ext>
                </a:extLst>
              </a:tr>
              <a:tr h="266599">
                <a:tc gridSpan="2">
                  <a:txBody>
                    <a:bodyPr/>
                    <a:lstStyle/>
                    <a:p>
                      <a:pPr algn="l" fontAlgn="b"/>
                      <a:r>
                        <a:rPr lang="es-CL" sz="1400" b="0" i="0" u="none" strike="noStrike">
                          <a:effectLst/>
                          <a:latin typeface="Arial" panose="020B0604020202020204" pitchFamily="34" charset="0"/>
                        </a:rPr>
                        <a:t>Gastos Bancarios</a:t>
                      </a:r>
                    </a:p>
                  </a:txBody>
                  <a:tcPr marL="6837" marR="6837" marT="68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endParaRPr lang="es-CL"/>
                    </a:p>
                  </a:txBody>
                  <a:tcPr/>
                </a:tc>
                <a:tc>
                  <a:txBody>
                    <a:bodyPr/>
                    <a:lstStyle/>
                    <a:p>
                      <a:pPr algn="r" fontAlgn="b"/>
                      <a:r>
                        <a:rPr lang="es-CL" sz="1400" b="0" i="0" u="none" strike="noStrike">
                          <a:effectLst/>
                          <a:latin typeface="Arial" panose="020B0604020202020204" pitchFamily="34" charset="0"/>
                        </a:rPr>
                        <a:t>1.350.096</a:t>
                      </a:r>
                    </a:p>
                  </a:txBody>
                  <a:tcPr marL="6837" marR="6837" marT="68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fontAlgn="b"/>
                      <a:r>
                        <a:rPr lang="es-CL" sz="1400" b="0" i="0" u="none" strike="noStrike">
                          <a:effectLst/>
                          <a:latin typeface="Arial" panose="020B0604020202020204" pitchFamily="34" charset="0"/>
                        </a:rPr>
                        <a:t> </a:t>
                      </a:r>
                    </a:p>
                  </a:txBody>
                  <a:tcPr marL="6837" marR="6837" marT="68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fontAlgn="b"/>
                      <a:r>
                        <a:rPr lang="es-CL" sz="1400" b="0" i="0" u="none" strike="noStrike">
                          <a:effectLst/>
                          <a:latin typeface="Arial" panose="020B0604020202020204" pitchFamily="34" charset="0"/>
                        </a:rPr>
                        <a:t> </a:t>
                      </a:r>
                    </a:p>
                  </a:txBody>
                  <a:tcPr marL="6837" marR="6837" marT="68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3780080192"/>
                  </a:ext>
                </a:extLst>
              </a:tr>
              <a:tr h="388791">
                <a:tc gridSpan="2">
                  <a:txBody>
                    <a:bodyPr/>
                    <a:lstStyle/>
                    <a:p>
                      <a:pPr algn="l" fontAlgn="b"/>
                      <a:r>
                        <a:rPr lang="es-CL" sz="1400" b="0" i="0" u="none" strike="noStrike">
                          <a:effectLst/>
                          <a:latin typeface="Arial" panose="020B0604020202020204" pitchFamily="34" charset="0"/>
                        </a:rPr>
                        <a:t>Total de Gastos</a:t>
                      </a:r>
                    </a:p>
                  </a:txBody>
                  <a:tcPr marL="6837" marR="6837" marT="68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endParaRPr lang="es-CL"/>
                    </a:p>
                  </a:txBody>
                  <a:tcPr/>
                </a:tc>
                <a:tc>
                  <a:txBody>
                    <a:bodyPr/>
                    <a:lstStyle/>
                    <a:p>
                      <a:pPr algn="l" fontAlgn="b"/>
                      <a:endParaRPr lang="es-CL" sz="1400" b="0" i="0" u="none" strike="noStrike">
                        <a:effectLst/>
                        <a:latin typeface="Arial" panose="020B0604020202020204" pitchFamily="34" charset="0"/>
                      </a:endParaRPr>
                    </a:p>
                  </a:txBody>
                  <a:tcPr marL="6837" marR="6837" marT="68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r" fontAlgn="b"/>
                      <a:r>
                        <a:rPr lang="es-CL" sz="1400" b="1" i="0" u="none" strike="noStrike">
                          <a:effectLst/>
                          <a:latin typeface="Arial" panose="020B0604020202020204" pitchFamily="34" charset="0"/>
                        </a:rPr>
                        <a:t>527.024.505</a:t>
                      </a:r>
                    </a:p>
                  </a:txBody>
                  <a:tcPr marL="6837" marR="6837" marT="68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fontAlgn="b"/>
                      <a:endParaRPr lang="es-CL" sz="1400" b="0" i="0" u="none" strike="noStrike">
                        <a:effectLst/>
                        <a:latin typeface="Arial" panose="020B0604020202020204" pitchFamily="34" charset="0"/>
                      </a:endParaRPr>
                    </a:p>
                  </a:txBody>
                  <a:tcPr marL="6837" marR="6837" marT="68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964453088"/>
                  </a:ext>
                </a:extLst>
              </a:tr>
              <a:tr h="388791">
                <a:tc>
                  <a:txBody>
                    <a:bodyPr/>
                    <a:lstStyle/>
                    <a:p>
                      <a:pPr algn="l" fontAlgn="b"/>
                      <a:endParaRPr lang="es-CL" sz="1400" b="0" i="0" u="none" strike="noStrike">
                        <a:effectLst/>
                        <a:latin typeface="Arial" panose="020B0604020202020204" pitchFamily="34" charset="0"/>
                      </a:endParaRPr>
                    </a:p>
                  </a:txBody>
                  <a:tcPr marL="6837" marR="6837" marT="68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fontAlgn="b"/>
                      <a:endParaRPr lang="es-CL" sz="1400" b="0" i="0" u="none" strike="noStrike">
                        <a:effectLst/>
                        <a:latin typeface="Arial" panose="020B0604020202020204" pitchFamily="34" charset="0"/>
                      </a:endParaRPr>
                    </a:p>
                  </a:txBody>
                  <a:tcPr marL="6837" marR="6837" marT="68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fontAlgn="b"/>
                      <a:endParaRPr lang="es-CL" sz="1400" b="0" i="0" u="none" strike="noStrike">
                        <a:effectLst/>
                        <a:latin typeface="Arial" panose="020B0604020202020204" pitchFamily="34" charset="0"/>
                      </a:endParaRPr>
                    </a:p>
                  </a:txBody>
                  <a:tcPr marL="6837" marR="6837" marT="68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fontAlgn="b"/>
                      <a:endParaRPr lang="es-CL" sz="1400" b="1" i="0" u="none" strike="noStrike">
                        <a:effectLst/>
                        <a:latin typeface="Arial" panose="020B0604020202020204" pitchFamily="34" charset="0"/>
                      </a:endParaRPr>
                    </a:p>
                  </a:txBody>
                  <a:tcPr marL="6837" marR="6837" marT="68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fontAlgn="b"/>
                      <a:endParaRPr lang="es-CL" sz="1400" b="0" i="0" u="none" strike="noStrike">
                        <a:effectLst/>
                        <a:latin typeface="Arial" panose="020B0604020202020204" pitchFamily="34" charset="0"/>
                      </a:endParaRPr>
                    </a:p>
                  </a:txBody>
                  <a:tcPr marL="6837" marR="6837" marT="68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261988896"/>
                  </a:ext>
                </a:extLst>
              </a:tr>
              <a:tr h="266599">
                <a:tc>
                  <a:txBody>
                    <a:bodyPr/>
                    <a:lstStyle/>
                    <a:p>
                      <a:pPr algn="l" fontAlgn="b"/>
                      <a:endParaRPr lang="es-CL" sz="1400" b="0" i="0" u="none" strike="noStrike">
                        <a:effectLst/>
                        <a:latin typeface="Arial" panose="020B0604020202020204" pitchFamily="34" charset="0"/>
                      </a:endParaRPr>
                    </a:p>
                  </a:txBody>
                  <a:tcPr marL="6837" marR="6837" marT="68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fontAlgn="b"/>
                      <a:endParaRPr lang="es-CL" sz="1400" b="0" i="0" u="none" strike="noStrike">
                        <a:effectLst/>
                        <a:latin typeface="Arial" panose="020B0604020202020204" pitchFamily="34" charset="0"/>
                      </a:endParaRPr>
                    </a:p>
                  </a:txBody>
                  <a:tcPr marL="6837" marR="6837" marT="68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fontAlgn="b"/>
                      <a:endParaRPr lang="es-CL" sz="1400" b="0" i="0" u="none" strike="noStrike">
                        <a:effectLst/>
                        <a:latin typeface="Arial" panose="020B0604020202020204" pitchFamily="34" charset="0"/>
                      </a:endParaRPr>
                    </a:p>
                  </a:txBody>
                  <a:tcPr marL="6837" marR="6837" marT="68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fontAlgn="b"/>
                      <a:endParaRPr lang="es-CL" sz="1400" b="1" i="0" u="none" strike="noStrike">
                        <a:effectLst/>
                        <a:latin typeface="Arial" panose="020B0604020202020204" pitchFamily="34" charset="0"/>
                      </a:endParaRPr>
                    </a:p>
                  </a:txBody>
                  <a:tcPr marL="6837" marR="6837" marT="68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fontAlgn="b"/>
                      <a:endParaRPr lang="es-CL" sz="1400" b="0" i="0" u="none" strike="noStrike">
                        <a:effectLst/>
                        <a:latin typeface="Arial" panose="020B0604020202020204" pitchFamily="34" charset="0"/>
                      </a:endParaRPr>
                    </a:p>
                  </a:txBody>
                  <a:tcPr marL="6837" marR="6837" marT="68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3393711788"/>
                  </a:ext>
                </a:extLst>
              </a:tr>
              <a:tr h="277708">
                <a:tc gridSpan="2">
                  <a:txBody>
                    <a:bodyPr/>
                    <a:lstStyle/>
                    <a:p>
                      <a:pPr algn="l" fontAlgn="b"/>
                      <a:r>
                        <a:rPr lang="es-CL" sz="1400" b="0" i="0" u="none" strike="noStrike">
                          <a:effectLst/>
                          <a:latin typeface="Arial" panose="020B0604020202020204" pitchFamily="34" charset="0"/>
                        </a:rPr>
                        <a:t>SUB TOTALES</a:t>
                      </a:r>
                    </a:p>
                  </a:txBody>
                  <a:tcPr marL="6837" marR="6837" marT="68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endParaRPr lang="es-CL"/>
                    </a:p>
                  </a:txBody>
                  <a:tcPr/>
                </a:tc>
                <a:tc>
                  <a:txBody>
                    <a:bodyPr/>
                    <a:lstStyle/>
                    <a:p>
                      <a:pPr algn="l" fontAlgn="b"/>
                      <a:r>
                        <a:rPr lang="es-CL" sz="1400" b="0" i="0" u="none" strike="noStrike">
                          <a:effectLst/>
                          <a:latin typeface="Arial" panose="020B0604020202020204" pitchFamily="34" charset="0"/>
                        </a:rPr>
                        <a:t> </a:t>
                      </a:r>
                    </a:p>
                  </a:txBody>
                  <a:tcPr marL="6837" marR="6837" marT="68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r" fontAlgn="b"/>
                      <a:r>
                        <a:rPr lang="es-CL" sz="1400" b="1" i="0" u="none" strike="noStrike">
                          <a:effectLst/>
                          <a:latin typeface="Arial" panose="020B0604020202020204" pitchFamily="34" charset="0"/>
                        </a:rPr>
                        <a:t>2.453.307.727</a:t>
                      </a:r>
                    </a:p>
                  </a:txBody>
                  <a:tcPr marL="6837" marR="6837" marT="68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r" fontAlgn="b"/>
                      <a:r>
                        <a:rPr lang="es-CL" sz="1400" b="1" i="0" u="none" strike="noStrike" dirty="0">
                          <a:effectLst/>
                          <a:latin typeface="Arial" panose="020B0604020202020204" pitchFamily="34" charset="0"/>
                        </a:rPr>
                        <a:t>2.381.054.646</a:t>
                      </a:r>
                    </a:p>
                  </a:txBody>
                  <a:tcPr marL="6837" marR="6837" marT="6837"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405619770"/>
                  </a:ext>
                </a:extLst>
              </a:tr>
            </a:tbl>
          </a:graphicData>
        </a:graphic>
      </p:graphicFrame>
    </p:spTree>
    <p:extLst>
      <p:ext uri="{BB962C8B-B14F-4D97-AF65-F5344CB8AC3E}">
        <p14:creationId xmlns:p14="http://schemas.microsoft.com/office/powerpoint/2010/main" val="28903880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p:cNvGraphicFramePr>
            <a:graphicFrameLocks noGrp="1"/>
          </p:cNvGraphicFramePr>
          <p:nvPr>
            <p:extLst/>
          </p:nvPr>
        </p:nvGraphicFramePr>
        <p:xfrm>
          <a:off x="323528" y="1052736"/>
          <a:ext cx="8136904" cy="3933928"/>
        </p:xfrm>
        <a:graphic>
          <a:graphicData uri="http://schemas.openxmlformats.org/drawingml/2006/table">
            <a:tbl>
              <a:tblPr/>
              <a:tblGrid>
                <a:gridCol w="1377624">
                  <a:extLst>
                    <a:ext uri="{9D8B030D-6E8A-4147-A177-3AD203B41FA5}">
                      <a16:colId xmlns:a16="http://schemas.microsoft.com/office/drawing/2014/main" val="2942312062"/>
                    </a:ext>
                  </a:extLst>
                </a:gridCol>
                <a:gridCol w="2616495">
                  <a:extLst>
                    <a:ext uri="{9D8B030D-6E8A-4147-A177-3AD203B41FA5}">
                      <a16:colId xmlns:a16="http://schemas.microsoft.com/office/drawing/2014/main" val="3320840437"/>
                    </a:ext>
                  </a:extLst>
                </a:gridCol>
                <a:gridCol w="1308248">
                  <a:extLst>
                    <a:ext uri="{9D8B030D-6E8A-4147-A177-3AD203B41FA5}">
                      <a16:colId xmlns:a16="http://schemas.microsoft.com/office/drawing/2014/main" val="1316480344"/>
                    </a:ext>
                  </a:extLst>
                </a:gridCol>
                <a:gridCol w="1337981">
                  <a:extLst>
                    <a:ext uri="{9D8B030D-6E8A-4147-A177-3AD203B41FA5}">
                      <a16:colId xmlns:a16="http://schemas.microsoft.com/office/drawing/2014/main" val="2367805049"/>
                    </a:ext>
                  </a:extLst>
                </a:gridCol>
                <a:gridCol w="1496556">
                  <a:extLst>
                    <a:ext uri="{9D8B030D-6E8A-4147-A177-3AD203B41FA5}">
                      <a16:colId xmlns:a16="http://schemas.microsoft.com/office/drawing/2014/main" val="2724273529"/>
                    </a:ext>
                  </a:extLst>
                </a:gridCol>
              </a:tblGrid>
              <a:tr h="439511">
                <a:tc>
                  <a:txBody>
                    <a:bodyPr/>
                    <a:lstStyle/>
                    <a:p>
                      <a:pPr algn="l" fontAlgn="b"/>
                      <a:r>
                        <a:rPr lang="es-CL" sz="1400" b="0" i="0" u="sng" strike="noStrike" dirty="0">
                          <a:effectLst/>
                          <a:latin typeface="Arial" panose="020B0604020202020204" pitchFamily="34" charset="0"/>
                        </a:rPr>
                        <a:t>Ajustes</a:t>
                      </a:r>
                    </a:p>
                  </a:txBody>
                  <a:tcPr marL="7994" marR="7994" marT="799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fontAlgn="b"/>
                      <a:endParaRPr lang="es-CL" sz="1400" b="0" i="0" u="none" strike="noStrike">
                        <a:effectLst/>
                        <a:latin typeface="Arial" panose="020B0604020202020204" pitchFamily="34" charset="0"/>
                      </a:endParaRPr>
                    </a:p>
                  </a:txBody>
                  <a:tcPr marL="7994" marR="7994" marT="799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fontAlgn="b"/>
                      <a:endParaRPr lang="es-CL" sz="1400" b="0" i="0" u="none" strike="noStrike">
                        <a:effectLst/>
                        <a:latin typeface="Arial" panose="020B0604020202020204" pitchFamily="34" charset="0"/>
                      </a:endParaRPr>
                    </a:p>
                  </a:txBody>
                  <a:tcPr marL="7994" marR="7994" marT="799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fontAlgn="b"/>
                      <a:endParaRPr lang="es-CL" sz="1400" b="1" i="0" u="none" strike="noStrike">
                        <a:effectLst/>
                        <a:latin typeface="Arial" panose="020B0604020202020204" pitchFamily="34" charset="0"/>
                      </a:endParaRPr>
                    </a:p>
                  </a:txBody>
                  <a:tcPr marL="7994" marR="7994" marT="799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fontAlgn="b"/>
                      <a:endParaRPr lang="es-CL" sz="1400" b="1" i="0" u="none" strike="noStrike">
                        <a:effectLst/>
                        <a:latin typeface="Arial" panose="020B0604020202020204" pitchFamily="34" charset="0"/>
                      </a:endParaRPr>
                    </a:p>
                  </a:txBody>
                  <a:tcPr marL="7994" marR="7994" marT="799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860240530"/>
                  </a:ext>
                </a:extLst>
              </a:tr>
              <a:tr h="439511">
                <a:tc gridSpan="3">
                  <a:txBody>
                    <a:bodyPr/>
                    <a:lstStyle/>
                    <a:p>
                      <a:pPr algn="l" fontAlgn="b"/>
                      <a:r>
                        <a:rPr lang="es-CL" sz="1400" b="0" i="0" u="none" strike="noStrike">
                          <a:effectLst/>
                          <a:latin typeface="Arial" panose="020B0604020202020204" pitchFamily="34" charset="0"/>
                        </a:rPr>
                        <a:t>Fondos "Proyecto Sep" por rendir año anterior (año 2016)</a:t>
                      </a:r>
                    </a:p>
                  </a:txBody>
                  <a:tcPr marL="7994" marR="7994" marT="799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endParaRPr lang="es-CL"/>
                    </a:p>
                  </a:txBody>
                  <a:tcPr/>
                </a:tc>
                <a:tc hMerge="1">
                  <a:txBody>
                    <a:bodyPr/>
                    <a:lstStyle/>
                    <a:p>
                      <a:endParaRPr lang="es-CL"/>
                    </a:p>
                  </a:txBody>
                  <a:tcPr/>
                </a:tc>
                <a:tc>
                  <a:txBody>
                    <a:bodyPr/>
                    <a:lstStyle/>
                    <a:p>
                      <a:pPr algn="l" fontAlgn="b"/>
                      <a:endParaRPr lang="es-CL" sz="1400" b="1" i="0" u="none" strike="noStrike">
                        <a:effectLst/>
                        <a:latin typeface="Arial" panose="020B0604020202020204" pitchFamily="34" charset="0"/>
                      </a:endParaRPr>
                    </a:p>
                  </a:txBody>
                  <a:tcPr marL="7994" marR="7994" marT="799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r" fontAlgn="b"/>
                      <a:r>
                        <a:rPr lang="es-CL" sz="1400" b="1" i="0" u="none" strike="noStrike">
                          <a:effectLst/>
                          <a:latin typeface="Arial" panose="020B0604020202020204" pitchFamily="34" charset="0"/>
                        </a:rPr>
                        <a:t>116.110.923</a:t>
                      </a:r>
                    </a:p>
                  </a:txBody>
                  <a:tcPr marL="7994" marR="7994" marT="799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3851801523"/>
                  </a:ext>
                </a:extLst>
              </a:tr>
              <a:tr h="439511">
                <a:tc gridSpan="5">
                  <a:txBody>
                    <a:bodyPr/>
                    <a:lstStyle/>
                    <a:p>
                      <a:pPr algn="l" fontAlgn="b"/>
                      <a:endParaRPr lang="es-CL" sz="1400" b="0" i="0" u="none" strike="noStrike" dirty="0">
                        <a:effectLst/>
                        <a:latin typeface="Arial" panose="020B0604020202020204" pitchFamily="34" charset="0"/>
                      </a:endParaRPr>
                    </a:p>
                  </a:txBody>
                  <a:tcPr marL="7994" marR="7994" marT="799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gn="l" fontAlgn="b"/>
                      <a:endParaRPr lang="es-CL" sz="1600" b="0" i="0" u="none" strike="noStrike">
                        <a:effectLst/>
                        <a:latin typeface="Arial" panose="020B0604020202020204" pitchFamily="34" charset="0"/>
                      </a:endParaRPr>
                    </a:p>
                  </a:txBody>
                  <a:tcPr marL="7994" marR="7994" marT="799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gn="l" fontAlgn="b"/>
                      <a:endParaRPr lang="es-CL" sz="1600" b="0" i="0" u="none" strike="noStrike">
                        <a:effectLst/>
                        <a:latin typeface="Arial" panose="020B0604020202020204" pitchFamily="34" charset="0"/>
                      </a:endParaRPr>
                    </a:p>
                  </a:txBody>
                  <a:tcPr marL="7994" marR="7994" marT="799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gn="l" fontAlgn="b"/>
                      <a:endParaRPr lang="es-CL" sz="1600" b="1" i="0" u="none" strike="noStrike" dirty="0">
                        <a:effectLst/>
                        <a:latin typeface="Arial" panose="020B0604020202020204" pitchFamily="34" charset="0"/>
                      </a:endParaRPr>
                    </a:p>
                  </a:txBody>
                  <a:tcPr marL="7994" marR="7994" marT="799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gn="l" fontAlgn="b"/>
                      <a:endParaRPr lang="es-CL" sz="1600" b="1" i="0" u="none" strike="noStrike">
                        <a:effectLst/>
                        <a:latin typeface="Arial" panose="020B0604020202020204" pitchFamily="34" charset="0"/>
                      </a:endParaRPr>
                    </a:p>
                  </a:txBody>
                  <a:tcPr marL="7994" marR="7994" marT="799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285108010"/>
                  </a:ext>
                </a:extLst>
              </a:tr>
              <a:tr h="439511">
                <a:tc gridSpan="5">
                  <a:txBody>
                    <a:bodyPr/>
                    <a:lstStyle/>
                    <a:p>
                      <a:pPr algn="l" fontAlgn="b"/>
                      <a:endParaRPr lang="es-CL" sz="1400" b="0" i="0" u="none" strike="noStrike" dirty="0">
                        <a:effectLst/>
                        <a:latin typeface="Arial" panose="020B0604020202020204" pitchFamily="34" charset="0"/>
                      </a:endParaRPr>
                    </a:p>
                  </a:txBody>
                  <a:tcPr marL="7994" marR="7994" marT="799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gn="l" fontAlgn="b"/>
                      <a:endParaRPr lang="es-CL" sz="1600" b="0" i="0" u="none" strike="noStrike">
                        <a:effectLst/>
                        <a:latin typeface="Arial" panose="020B0604020202020204" pitchFamily="34" charset="0"/>
                      </a:endParaRPr>
                    </a:p>
                  </a:txBody>
                  <a:tcPr marL="7994" marR="7994" marT="799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gn="l" fontAlgn="b"/>
                      <a:endParaRPr lang="es-CL" sz="1600" b="0" i="0" u="none" strike="noStrike">
                        <a:effectLst/>
                        <a:latin typeface="Arial" panose="020B0604020202020204" pitchFamily="34" charset="0"/>
                      </a:endParaRPr>
                    </a:p>
                  </a:txBody>
                  <a:tcPr marL="7994" marR="7994" marT="799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gn="l" fontAlgn="b"/>
                      <a:endParaRPr lang="es-CL" sz="1600" b="1" i="0" u="none" strike="noStrike" dirty="0">
                        <a:effectLst/>
                        <a:latin typeface="Arial" panose="020B0604020202020204" pitchFamily="34" charset="0"/>
                      </a:endParaRPr>
                    </a:p>
                  </a:txBody>
                  <a:tcPr marL="7994" marR="7994" marT="799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gn="l" fontAlgn="b"/>
                      <a:endParaRPr lang="es-CL" sz="1600" b="1" i="0" u="none" strike="noStrike">
                        <a:effectLst/>
                        <a:latin typeface="Arial" panose="020B0604020202020204" pitchFamily="34" charset="0"/>
                      </a:endParaRPr>
                    </a:p>
                  </a:txBody>
                  <a:tcPr marL="7994" marR="7994" marT="799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28284237"/>
                  </a:ext>
                </a:extLst>
              </a:tr>
              <a:tr h="439511">
                <a:tc gridSpan="3">
                  <a:txBody>
                    <a:bodyPr/>
                    <a:lstStyle/>
                    <a:p>
                      <a:pPr algn="l" fontAlgn="b"/>
                      <a:r>
                        <a:rPr lang="es-CL" sz="1400" b="1" i="0" u="none" strike="noStrike" dirty="0">
                          <a:effectLst/>
                          <a:latin typeface="Arial" panose="020B0604020202020204" pitchFamily="34" charset="0"/>
                        </a:rPr>
                        <a:t>SALDO AL 31 DE DICIEMBRE</a:t>
                      </a:r>
                    </a:p>
                    <a:p>
                      <a:pPr algn="l" fontAlgn="b"/>
                      <a:r>
                        <a:rPr lang="es-CL" sz="1400" b="0" i="0" u="none" strike="noStrike" dirty="0">
                          <a:effectLst/>
                          <a:latin typeface="Arial" panose="020B0604020202020204" pitchFamily="34" charset="0"/>
                        </a:rPr>
                        <a:t> </a:t>
                      </a:r>
                    </a:p>
                  </a:txBody>
                  <a:tcPr marL="7994" marR="7994" marT="799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endParaRPr lang="es-CL"/>
                    </a:p>
                  </a:txBody>
                  <a:tcPr/>
                </a:tc>
                <a:tc hMerge="1">
                  <a:txBody>
                    <a:bodyPr/>
                    <a:lstStyle/>
                    <a:p>
                      <a:pPr algn="l" fontAlgn="b"/>
                      <a:endParaRPr lang="es-CL" sz="1600" b="0" i="0" u="none" strike="noStrike" dirty="0">
                        <a:effectLst/>
                        <a:latin typeface="Arial" panose="020B0604020202020204" pitchFamily="34" charset="0"/>
                      </a:endParaRPr>
                    </a:p>
                  </a:txBody>
                  <a:tcPr marL="7994" marR="7994" marT="799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r" fontAlgn="b"/>
                      <a:r>
                        <a:rPr lang="es-CL" sz="1400" b="1" i="0" u="none" strike="noStrike">
                          <a:effectLst/>
                          <a:latin typeface="Arial" panose="020B0604020202020204" pitchFamily="34" charset="0"/>
                        </a:rPr>
                        <a:t>2.453.307.727</a:t>
                      </a:r>
                    </a:p>
                  </a:txBody>
                  <a:tcPr marL="7994" marR="7994" marT="799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r" fontAlgn="b"/>
                      <a:r>
                        <a:rPr lang="es-CL" sz="1400" b="1" i="0" u="none" strike="noStrike">
                          <a:effectLst/>
                          <a:latin typeface="Arial" panose="020B0604020202020204" pitchFamily="34" charset="0"/>
                        </a:rPr>
                        <a:t>2.497.165.569</a:t>
                      </a:r>
                    </a:p>
                  </a:txBody>
                  <a:tcPr marL="7994" marR="7994" marT="799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450998080"/>
                  </a:ext>
                </a:extLst>
              </a:tr>
              <a:tr h="439511">
                <a:tc gridSpan="3">
                  <a:txBody>
                    <a:bodyPr/>
                    <a:lstStyle/>
                    <a:p>
                      <a:pPr algn="l" fontAlgn="b"/>
                      <a:endParaRPr lang="es-CL" sz="1400" b="1" i="0" u="none" strike="noStrike" dirty="0">
                        <a:effectLst/>
                        <a:latin typeface="Arial" panose="020B0604020202020204" pitchFamily="34" charset="0"/>
                      </a:endParaRPr>
                    </a:p>
                  </a:txBody>
                  <a:tcPr marL="7994" marR="7994" marT="799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gn="l" fontAlgn="b"/>
                      <a:endParaRPr lang="es-CL" sz="1600" b="0" i="0" u="none" strike="noStrike" dirty="0">
                        <a:effectLst/>
                        <a:latin typeface="Arial" panose="020B0604020202020204" pitchFamily="34" charset="0"/>
                      </a:endParaRPr>
                    </a:p>
                  </a:txBody>
                  <a:tcPr marL="7994" marR="7994" marT="799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gn="l" fontAlgn="b"/>
                      <a:endParaRPr lang="es-CL" sz="1600" b="0" i="0" u="none" strike="noStrike">
                        <a:effectLst/>
                        <a:latin typeface="Arial" panose="020B0604020202020204" pitchFamily="34" charset="0"/>
                      </a:endParaRPr>
                    </a:p>
                  </a:txBody>
                  <a:tcPr marL="7994" marR="7994" marT="799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fontAlgn="b"/>
                      <a:endParaRPr lang="es-CL" sz="1400" b="1" i="0" u="none" strike="noStrike">
                        <a:effectLst/>
                        <a:latin typeface="Arial" panose="020B0604020202020204" pitchFamily="34" charset="0"/>
                      </a:endParaRPr>
                    </a:p>
                  </a:txBody>
                  <a:tcPr marL="7994" marR="7994" marT="799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fontAlgn="b"/>
                      <a:endParaRPr lang="es-CL" sz="1400" b="1" i="0" u="none" strike="noStrike">
                        <a:effectLst/>
                        <a:latin typeface="Arial" panose="020B0604020202020204" pitchFamily="34" charset="0"/>
                      </a:endParaRPr>
                    </a:p>
                  </a:txBody>
                  <a:tcPr marL="7994" marR="7994" marT="799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419132189"/>
                  </a:ext>
                </a:extLst>
              </a:tr>
              <a:tr h="547131">
                <a:tc gridSpan="3">
                  <a:txBody>
                    <a:bodyPr/>
                    <a:lstStyle/>
                    <a:p>
                      <a:pPr algn="l" fontAlgn="b"/>
                      <a:endParaRPr lang="es-CL" sz="1400" b="0" i="0" u="none" strike="noStrike" dirty="0">
                        <a:effectLst/>
                        <a:latin typeface="Arial" panose="020B0604020202020204" pitchFamily="34" charset="0"/>
                      </a:endParaRPr>
                    </a:p>
                  </a:txBody>
                  <a:tcPr marL="7994" marR="7994" marT="799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gn="l" fontAlgn="b"/>
                      <a:endParaRPr lang="es-CL" sz="1100" b="0" i="0" u="none" strike="noStrike" dirty="0">
                        <a:effectLst/>
                        <a:latin typeface="Arial" panose="020B0604020202020204" pitchFamily="34" charset="0"/>
                      </a:endParaRPr>
                    </a:p>
                  </a:txBody>
                  <a:tcPr marL="7994" marR="7994" marT="799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gn="l" fontAlgn="b"/>
                      <a:endParaRPr lang="es-CL" sz="1100" b="0" i="0" u="none" strike="noStrike">
                        <a:effectLst/>
                        <a:latin typeface="Arial" panose="020B0604020202020204" pitchFamily="34" charset="0"/>
                      </a:endParaRPr>
                    </a:p>
                  </a:txBody>
                  <a:tcPr marL="7994" marR="7994" marT="799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fontAlgn="b"/>
                      <a:r>
                        <a:rPr lang="es-CL" sz="1400" b="1" i="0" u="none" strike="noStrike" dirty="0">
                          <a:effectLst/>
                          <a:latin typeface="Arial" panose="020B0604020202020204" pitchFamily="34" charset="0"/>
                        </a:rPr>
                        <a:t>Resultado</a:t>
                      </a:r>
                    </a:p>
                  </a:txBody>
                  <a:tcPr marL="7994" marR="7994" marT="799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r" fontAlgn="b"/>
                      <a:r>
                        <a:rPr lang="es-CL" sz="1400" b="1" i="0" u="none" strike="noStrike">
                          <a:effectLst/>
                          <a:latin typeface="Arial" panose="020B0604020202020204" pitchFamily="34" charset="0"/>
                        </a:rPr>
                        <a:t>43.857.842</a:t>
                      </a:r>
                    </a:p>
                  </a:txBody>
                  <a:tcPr marL="7994" marR="7994" marT="799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3769159800"/>
                  </a:ext>
                </a:extLst>
              </a:tr>
              <a:tr h="379807">
                <a:tc gridSpan="3">
                  <a:txBody>
                    <a:bodyPr/>
                    <a:lstStyle/>
                    <a:p>
                      <a:pPr algn="l" fontAlgn="b"/>
                      <a:r>
                        <a:rPr lang="es-CL" sz="1400" b="0" i="0" u="none" strike="noStrike" dirty="0" smtClean="0">
                          <a:effectLst/>
                          <a:latin typeface="Arial" panose="020B0604020202020204" pitchFamily="34" charset="0"/>
                        </a:rPr>
                        <a:t>|</a:t>
                      </a:r>
                      <a:endParaRPr lang="es-CL" sz="1400" b="0" i="0" u="none" strike="noStrike" dirty="0">
                        <a:effectLst/>
                        <a:latin typeface="Arial" panose="020B0604020202020204" pitchFamily="34" charset="0"/>
                      </a:endParaRPr>
                    </a:p>
                  </a:txBody>
                  <a:tcPr marL="7994" marR="7994" marT="799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gn="l" fontAlgn="b"/>
                      <a:endParaRPr lang="es-CL" sz="1100" b="0" i="0" u="none" strike="noStrike">
                        <a:effectLst/>
                        <a:latin typeface="Arial" panose="020B0604020202020204" pitchFamily="34" charset="0"/>
                      </a:endParaRPr>
                    </a:p>
                  </a:txBody>
                  <a:tcPr marL="7994" marR="7994" marT="799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pPr algn="l" fontAlgn="b"/>
                      <a:endParaRPr lang="es-CL" sz="1100" b="0" i="0" u="none" strike="noStrike">
                        <a:effectLst/>
                        <a:latin typeface="Arial" panose="020B0604020202020204" pitchFamily="34" charset="0"/>
                      </a:endParaRPr>
                    </a:p>
                  </a:txBody>
                  <a:tcPr marL="7994" marR="7994" marT="799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fontAlgn="b"/>
                      <a:endParaRPr lang="es-CL" sz="1400" b="0" i="0" u="none" strike="noStrike">
                        <a:effectLst/>
                        <a:latin typeface="Arial" panose="020B0604020202020204" pitchFamily="34" charset="0"/>
                      </a:endParaRPr>
                    </a:p>
                  </a:txBody>
                  <a:tcPr marL="7994" marR="7994" marT="799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l" fontAlgn="b"/>
                      <a:endParaRPr lang="es-CL" sz="1400" b="0" i="0" u="none" strike="noStrike">
                        <a:effectLst/>
                        <a:latin typeface="Arial" panose="020B0604020202020204" pitchFamily="34" charset="0"/>
                      </a:endParaRPr>
                    </a:p>
                  </a:txBody>
                  <a:tcPr marL="7994" marR="7994" marT="799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160538518"/>
                  </a:ext>
                </a:extLst>
              </a:tr>
              <a:tr h="369924">
                <a:tc gridSpan="5">
                  <a:txBody>
                    <a:bodyPr/>
                    <a:lstStyle/>
                    <a:p>
                      <a:pPr algn="l" fontAlgn="b"/>
                      <a:r>
                        <a:rPr lang="es-CL" sz="1400" b="0" i="0" u="none" strike="noStrike" dirty="0">
                          <a:effectLst/>
                          <a:latin typeface="Arial" panose="020B0604020202020204" pitchFamily="34" charset="0"/>
                        </a:rPr>
                        <a:t>Nota: Datos </a:t>
                      </a:r>
                      <a:r>
                        <a:rPr lang="es-CL" sz="1400" b="0" i="0" u="none" strike="noStrike" dirty="0" smtClean="0">
                          <a:effectLst/>
                          <a:latin typeface="Arial" panose="020B0604020202020204" pitchFamily="34" charset="0"/>
                        </a:rPr>
                        <a:t>extraído </a:t>
                      </a:r>
                      <a:r>
                        <a:rPr lang="es-CL" sz="1400" b="0" i="0" u="none" strike="noStrike" dirty="0">
                          <a:effectLst/>
                          <a:latin typeface="Arial" panose="020B0604020202020204" pitchFamily="34" charset="0"/>
                        </a:rPr>
                        <a:t>del Balance General 2017</a:t>
                      </a:r>
                    </a:p>
                  </a:txBody>
                  <a:tcPr marL="7994" marR="7994" marT="799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hMerge="1">
                  <a:txBody>
                    <a:bodyPr/>
                    <a:lstStyle/>
                    <a:p>
                      <a:endParaRPr lang="es-CL"/>
                    </a:p>
                  </a:txBody>
                  <a:tcPr/>
                </a:tc>
                <a:tc hMerge="1">
                  <a:txBody>
                    <a:bodyPr/>
                    <a:lstStyle/>
                    <a:p>
                      <a:pPr algn="l" fontAlgn="b"/>
                      <a:endParaRPr lang="es-CL" sz="1100" b="0" i="0" u="none" strike="noStrike">
                        <a:effectLst/>
                        <a:latin typeface="Arial" panose="020B0604020202020204" pitchFamily="34" charset="0"/>
                      </a:endParaRPr>
                    </a:p>
                  </a:txBody>
                  <a:tcPr marL="7994" marR="7994" marT="7994" marB="0" anchor="b">
                    <a:lnL>
                      <a:noFill/>
                    </a:lnL>
                    <a:lnR>
                      <a:noFill/>
                    </a:lnR>
                    <a:lnT>
                      <a:noFill/>
                    </a:lnT>
                    <a:lnB>
                      <a:noFill/>
                    </a:lnB>
                    <a:solidFill>
                      <a:srgbClr val="0070C0"/>
                    </a:solidFill>
                  </a:tcPr>
                </a:tc>
                <a:tc hMerge="1">
                  <a:txBody>
                    <a:bodyPr/>
                    <a:lstStyle/>
                    <a:p>
                      <a:pPr algn="l" fontAlgn="b"/>
                      <a:endParaRPr lang="es-CL" sz="1100" b="0" i="0" u="none" strike="noStrike" dirty="0">
                        <a:effectLst/>
                        <a:latin typeface="Arial" panose="020B0604020202020204" pitchFamily="34" charset="0"/>
                      </a:endParaRPr>
                    </a:p>
                  </a:txBody>
                  <a:tcPr marL="7994" marR="7994" marT="7994" marB="0" anchor="b">
                    <a:lnL>
                      <a:noFill/>
                    </a:lnL>
                    <a:lnR>
                      <a:noFill/>
                    </a:lnR>
                    <a:lnT>
                      <a:noFill/>
                    </a:lnT>
                    <a:lnB>
                      <a:noFill/>
                    </a:lnB>
                    <a:solidFill>
                      <a:srgbClr val="0070C0"/>
                    </a:solidFill>
                  </a:tcPr>
                </a:tc>
                <a:tc hMerge="1">
                  <a:txBody>
                    <a:bodyPr/>
                    <a:lstStyle/>
                    <a:p>
                      <a:pPr algn="l" fontAlgn="b"/>
                      <a:endParaRPr lang="es-CL" sz="1100" b="0" i="0" u="none" strike="noStrike" dirty="0">
                        <a:effectLst/>
                        <a:latin typeface="Arial" panose="020B0604020202020204" pitchFamily="34" charset="0"/>
                      </a:endParaRPr>
                    </a:p>
                  </a:txBody>
                  <a:tcPr marL="7994" marR="7994" marT="7994" marB="0" anchor="b">
                    <a:lnL>
                      <a:noFill/>
                    </a:lnL>
                    <a:lnR>
                      <a:noFill/>
                    </a:lnR>
                    <a:lnT>
                      <a:noFill/>
                    </a:lnT>
                    <a:lnB>
                      <a:noFill/>
                    </a:lnB>
                    <a:solidFill>
                      <a:srgbClr val="0070C0"/>
                    </a:solidFill>
                  </a:tcPr>
                </a:tc>
                <a:extLst>
                  <a:ext uri="{0D108BD9-81ED-4DB2-BD59-A6C34878D82A}">
                    <a16:rowId xmlns:a16="http://schemas.microsoft.com/office/drawing/2014/main" val="2287853939"/>
                  </a:ext>
                </a:extLst>
              </a:tr>
            </a:tbl>
          </a:graphicData>
        </a:graphic>
      </p:graphicFrame>
    </p:spTree>
    <p:extLst>
      <p:ext uri="{BB962C8B-B14F-4D97-AF65-F5344CB8AC3E}">
        <p14:creationId xmlns:p14="http://schemas.microsoft.com/office/powerpoint/2010/main" val="13354536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01946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827584" y="2564904"/>
            <a:ext cx="7907934" cy="1938992"/>
          </a:xfrm>
          <a:prstGeom prst="rect">
            <a:avLst/>
          </a:prstGeom>
          <a:ln w="117475">
            <a:solidFill>
              <a:schemeClr val="tx2">
                <a:lumMod val="20000"/>
                <a:lumOff val="80000"/>
              </a:schemeClr>
            </a:solidFill>
          </a:ln>
          <a:effectLst/>
        </p:spPr>
        <p:style>
          <a:lnRef idx="0">
            <a:schemeClr val="accent1"/>
          </a:lnRef>
          <a:fillRef idx="3">
            <a:schemeClr val="accent1"/>
          </a:fillRef>
          <a:effectRef idx="3">
            <a:schemeClr val="accent1"/>
          </a:effectRef>
          <a:fontRef idx="minor">
            <a:schemeClr val="lt1"/>
          </a:fontRef>
        </p:style>
        <p:txBody>
          <a:bodyPr vert="horz" lIns="91440" tIns="45720" rIns="91440" bIns="45720" rtlCol="0" anchor="ctr">
            <a:noAutofit/>
          </a:bodyPr>
          <a:lstStyle/>
          <a:p>
            <a:pPr algn="ctr" defTabSz="457200">
              <a:spcBef>
                <a:spcPct val="0"/>
              </a:spcBef>
            </a:pPr>
            <a:r>
              <a:rPr lang="es-ES" sz="60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CENTRO GENERAL DE PADRES </a:t>
            </a:r>
            <a:endParaRPr lang="es-ES" sz="60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pic>
        <p:nvPicPr>
          <p:cNvPr id="3" name="Imagen 2"/>
          <p:cNvPicPr>
            <a:picLocks noChangeAspect="1"/>
          </p:cNvPicPr>
          <p:nvPr/>
        </p:nvPicPr>
        <p:blipFill>
          <a:blip r:embed="rId2" cstate="print">
            <a:clrChange>
              <a:clrFrom>
                <a:srgbClr val="191B20"/>
              </a:clrFrom>
              <a:clrTo>
                <a:srgbClr val="191B20">
                  <a:alpha val="0"/>
                </a:srgbClr>
              </a:clrTo>
            </a:clrChange>
            <a:extLst>
              <a:ext uri="{28A0092B-C50C-407E-A947-70E740481C1C}">
                <a14:useLocalDpi xmlns:a14="http://schemas.microsoft.com/office/drawing/2010/main" val="0"/>
              </a:ext>
            </a:extLst>
          </a:blip>
          <a:stretch>
            <a:fillRect/>
          </a:stretch>
        </p:blipFill>
        <p:spPr>
          <a:xfrm>
            <a:off x="7596336" y="116808"/>
            <a:ext cx="1299416" cy="1412424"/>
          </a:xfrm>
          <a:prstGeom prst="rect">
            <a:avLst/>
          </a:prstGeom>
          <a:effectLst>
            <a:outerShdw blurRad="50800" dist="38100" dir="8100000" sx="115000" sy="115000" algn="tr" rotWithShape="0">
              <a:prstClr val="black">
                <a:alpha val="40000"/>
              </a:prstClr>
            </a:outerShdw>
          </a:effectLst>
        </p:spPr>
      </p:pic>
    </p:spTree>
    <p:extLst>
      <p:ext uri="{BB962C8B-B14F-4D97-AF65-F5344CB8AC3E}">
        <p14:creationId xmlns:p14="http://schemas.microsoft.com/office/powerpoint/2010/main" val="21917652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Sector">
  <a:themeElements>
    <a:clrScheme name="Sector">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ctor">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ctor">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3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2700"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ppt/theme/theme2.xml><?xml version="1.0" encoding="utf-8"?>
<a:theme xmlns:a="http://schemas.openxmlformats.org/drawingml/2006/main" name="Circuito">
  <a:themeElements>
    <a:clrScheme name="Circuito">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o">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o">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3.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1304</TotalTime>
  <Words>1548</Words>
  <Application>Microsoft Office PowerPoint</Application>
  <PresentationFormat>Presentación en pantalla (4:3)</PresentationFormat>
  <Paragraphs>482</Paragraphs>
  <Slides>42</Slides>
  <Notes>19</Notes>
  <HiddenSlides>0</HiddenSlides>
  <MMClips>0</MMClips>
  <ScaleCrop>false</ScaleCrop>
  <HeadingPairs>
    <vt:vector size="8" baseType="variant">
      <vt:variant>
        <vt:lpstr>Fuentes usadas</vt:lpstr>
      </vt:variant>
      <vt:variant>
        <vt:i4>11</vt:i4>
      </vt:variant>
      <vt:variant>
        <vt:lpstr>Tema</vt:lpstr>
      </vt:variant>
      <vt:variant>
        <vt:i4>3</vt:i4>
      </vt:variant>
      <vt:variant>
        <vt:lpstr>Servidores OLE incrustados</vt:lpstr>
      </vt:variant>
      <vt:variant>
        <vt:i4>1</vt:i4>
      </vt:variant>
      <vt:variant>
        <vt:lpstr>Títulos de diapositiva</vt:lpstr>
      </vt:variant>
      <vt:variant>
        <vt:i4>42</vt:i4>
      </vt:variant>
    </vt:vector>
  </HeadingPairs>
  <TitlesOfParts>
    <vt:vector size="57" baseType="lpstr">
      <vt:lpstr>Arial</vt:lpstr>
      <vt:lpstr>Arial Narrow</vt:lpstr>
      <vt:lpstr>Bookman Old Style</vt:lpstr>
      <vt:lpstr>Calibri</vt:lpstr>
      <vt:lpstr>Century Gothic</vt:lpstr>
      <vt:lpstr>Rockwell</vt:lpstr>
      <vt:lpstr>Times New Roman</vt:lpstr>
      <vt:lpstr>Trebuchet MS</vt:lpstr>
      <vt:lpstr>Tw Cen MT</vt:lpstr>
      <vt:lpstr>Wingdings</vt:lpstr>
      <vt:lpstr>Wingdings 3</vt:lpstr>
      <vt:lpstr>Sector</vt:lpstr>
      <vt:lpstr>Circuito</vt:lpstr>
      <vt:lpstr>Damask</vt:lpstr>
      <vt:lpstr>Hoja de cálculo</vt:lpstr>
      <vt:lpstr>CUENTA PÚBLICA 2018</vt:lpstr>
      <vt:lpstr>Presentación de PowerPoint</vt:lpstr>
      <vt:lpstr>CUENTA PÚBLICA 2018</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¿EN QUE HEMOS AVANZADO?</vt:lpstr>
      <vt:lpstr>¿EN QUE HEMOS AVANZADO?</vt:lpstr>
      <vt:lpstr>¿EN QUE HEMOS AVANZADO?</vt:lpstr>
      <vt:lpstr>¿EN QUE HEMOS AVANZADO?</vt:lpstr>
      <vt:lpstr>¿EN QUE HEMOS AVANZADO?</vt:lpstr>
      <vt:lpstr>¿EN QUE HEMOS AVANZADO?</vt:lpstr>
      <vt:lpstr>¿EN QUE HEMOS AVANZADO?</vt:lpstr>
      <vt:lpstr>¿EN QUE HEMOS AVANZADO?</vt:lpstr>
      <vt:lpstr>¿EN QUE HEMOS AVANZADO?</vt:lpstr>
      <vt:lpstr>¿EN QUE HEMOS AVANZADO?</vt:lpstr>
      <vt:lpstr>Nuestros Desafíos:</vt:lpstr>
      <vt:lpstr>Resultados educativos</vt:lpstr>
      <vt:lpstr>Presentación de PowerPoint</vt:lpstr>
      <vt:lpstr>RESULTADOS ACADÉMICOS</vt:lpstr>
      <vt:lpstr>Presentación de PowerPoint</vt:lpstr>
      <vt:lpstr>Presentación de PowerPoint</vt:lpstr>
      <vt:lpstr>El Programa De Integración Escolar Del Colegio Mater Dei  se ha constituido como:  “una estrategia  inclusiva para el mejoramiento continuo de la calidad de la educación” .   en este contexto, y con el propósito  de garantizar la visualización y la participación de todos/as las estudiantes, poniendo especial énfasis en aquellos que presentan necesidades educativas, es que se encuentra en su tercer año de ejecución.  </vt:lpstr>
      <vt:lpstr>Hitos Relevantes del P.I.E. Mater Dei</vt:lpstr>
      <vt:lpstr>Incorporación al  Equipo  de otros profesionales que apoyen a los estudiantes con Necesidades Educativas Especiales y al grupo curso.</vt:lpstr>
      <vt:lpstr>Grado de avance de acciones.</vt:lpstr>
      <vt:lpstr>Este es nuestro Equipo 2018</vt:lpstr>
      <vt:lpstr>Presentación de PowerPoint</vt:lpstr>
      <vt:lpstr>Presentación de PowerPoint</vt:lpstr>
      <vt:lpstr>     De acuerdo a la ley 20.536, sobre violencia escolar convivencia escolar.    artículo 16 A. Se entenderá por buena convivencia escolar la coexistencia armónica de los miembros de la comunidad educativa, que supone una interrelación positiva entre ellos y permite el adecuado cumplimiento de los objetivos educativos en un clima que propicia el desarrollo integral de los estudiantes.   </vt:lpstr>
      <vt:lpstr>Presentación de PowerPoint</vt:lpstr>
      <vt:lpstr>Presentación de PowerPoint</vt:lpstr>
      <vt:lpstr>Nuestra organización en este período 2018.  Área de Convivencia Escolar: CONFORMADA POR INSPECTORÍA GENERAL, DEPARTAMENTO ORIENTACIÓN.   “CONSTRUYENDO JUNTOS” La voluntad de integrar a las familias pasa por reconocerlas como actores fundamentales en el desarrollo del niño, en el entendido de que el desarrollo de este no puede quedar reducido  a su rol de estudiante. </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Sentidos de Nuestro Proyecto Educativo</dc:title>
  <dc:creator>veronica zuleta</dc:creator>
  <cp:lastModifiedBy>Pc</cp:lastModifiedBy>
  <cp:revision>133</cp:revision>
  <cp:lastPrinted>2018-04-06T14:08:03Z</cp:lastPrinted>
  <dcterms:created xsi:type="dcterms:W3CDTF">2015-05-03T20:43:16Z</dcterms:created>
  <dcterms:modified xsi:type="dcterms:W3CDTF">2018-04-06T22:03:44Z</dcterms:modified>
</cp:coreProperties>
</file>